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1" r:id="rId29"/>
    <p:sldId id="284" r:id="rId30"/>
    <p:sldId id="285" r:id="rId31"/>
    <p:sldId id="289" r:id="rId32"/>
    <p:sldId id="290" r:id="rId33"/>
    <p:sldId id="291" r:id="rId34"/>
    <p:sldId id="292" r:id="rId35"/>
    <p:sldId id="293" r:id="rId36"/>
    <p:sldId id="295" r:id="rId37"/>
    <p:sldId id="296" r:id="rId38"/>
    <p:sldId id="297" r:id="rId39"/>
    <p:sldId id="298" r:id="rId40"/>
    <p:sldId id="338" r:id="rId41"/>
    <p:sldId id="339" r:id="rId42"/>
    <p:sldId id="340"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41" r:id="rId71"/>
    <p:sldId id="342" r:id="rId72"/>
    <p:sldId id="345" r:id="rId73"/>
    <p:sldId id="344" r:id="rId74"/>
    <p:sldId id="343" r:id="rId75"/>
    <p:sldId id="326" r:id="rId76"/>
    <p:sldId id="327" r:id="rId77"/>
    <p:sldId id="328" r:id="rId78"/>
    <p:sldId id="329" r:id="rId79"/>
    <p:sldId id="346" r:id="rId80"/>
    <p:sldId id="330" r:id="rId81"/>
    <p:sldId id="331" r:id="rId82"/>
    <p:sldId id="332" r:id="rId83"/>
    <p:sldId id="333" r:id="rId84"/>
    <p:sldId id="334" r:id="rId8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15486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432657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84529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84895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E7C3CF-0F20-40A0-AB5C-83DA7EC2A208}"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734212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E7C3CF-0F20-40A0-AB5C-83DA7EC2A208}"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62842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E7C3CF-0F20-40A0-AB5C-83DA7EC2A208}" type="datetimeFigureOut">
              <a:rPr lang="en-US" smtClean="0"/>
              <a:t>5/14/2015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127641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E7C3CF-0F20-40A0-AB5C-83DA7EC2A208}" type="datetimeFigureOut">
              <a:rPr lang="en-US" smtClean="0"/>
              <a:t>5/14/2015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37713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7C3CF-0F20-40A0-AB5C-83DA7EC2A208}" type="datetimeFigureOut">
              <a:rPr lang="en-US" smtClean="0"/>
              <a:t>5/14/2015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535680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7C3CF-0F20-40A0-AB5C-83DA7EC2A208}"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66195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7C3CF-0F20-40A0-AB5C-83DA7EC2A208}"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95737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7C3CF-0F20-40A0-AB5C-83DA7EC2A208}" type="datetimeFigureOut">
              <a:rPr lang="en-US" smtClean="0"/>
              <a:t>5/14/2015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B51E8-5A38-41C2-B195-516AABB337D0}" type="slidenum">
              <a:rPr lang="en-US" smtClean="0"/>
              <a:t>‹#›</a:t>
            </a:fld>
            <a:endParaRPr lang="en-US"/>
          </a:p>
        </p:txBody>
      </p:sp>
    </p:spTree>
    <p:extLst>
      <p:ext uri="{BB962C8B-B14F-4D97-AF65-F5344CB8AC3E}">
        <p14:creationId xmlns:p14="http://schemas.microsoft.com/office/powerpoint/2010/main" val="1080765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000">
              <a:srgbClr val="00B0F0"/>
            </a:gs>
            <a:gs pos="39000">
              <a:srgbClr val="FFC000"/>
            </a:gs>
            <a:gs pos="62000">
              <a:srgbClr val="00FF00"/>
            </a:gs>
            <a:gs pos="89000">
              <a:srgbClr val="FF33C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63638"/>
            <a:ext cx="9144000" cy="3335629"/>
          </a:xfrm>
        </p:spPr>
        <p:txBody>
          <a:bodyPr>
            <a:noAutofit/>
          </a:bodyPr>
          <a:lstStyle/>
          <a:p>
            <a:r>
              <a:rPr lang="en-US" sz="11500" dirty="0" smtClean="0"/>
              <a:t>First Grade</a:t>
            </a:r>
            <a:br>
              <a:rPr lang="en-US" sz="11500" dirty="0" smtClean="0"/>
            </a:br>
            <a:r>
              <a:rPr lang="en-US" sz="11500" dirty="0" smtClean="0"/>
              <a:t> ELA</a:t>
            </a:r>
            <a:endParaRPr lang="en-US" sz="11500" dirty="0"/>
          </a:p>
        </p:txBody>
      </p:sp>
      <p:sp>
        <p:nvSpPr>
          <p:cNvPr id="3" name="Subtitle 2"/>
          <p:cNvSpPr>
            <a:spLocks noGrp="1"/>
          </p:cNvSpPr>
          <p:nvPr>
            <p:ph type="subTitle" idx="1"/>
          </p:nvPr>
        </p:nvSpPr>
        <p:spPr>
          <a:xfrm>
            <a:off x="1524000" y="4104314"/>
            <a:ext cx="9144000" cy="931325"/>
          </a:xfrm>
        </p:spPr>
        <p:txBody>
          <a:bodyPr>
            <a:normAutofit/>
          </a:bodyPr>
          <a:lstStyle/>
          <a:p>
            <a:r>
              <a:rPr lang="en-US" sz="4400" dirty="0" smtClean="0"/>
              <a:t>Georgia Standards of Excellence</a:t>
            </a:r>
            <a:endParaRPr lang="en-US" sz="4400" dirty="0"/>
          </a:p>
        </p:txBody>
      </p:sp>
    </p:spTree>
    <p:extLst>
      <p:ext uri="{BB962C8B-B14F-4D97-AF65-F5344CB8AC3E}">
        <p14:creationId xmlns:p14="http://schemas.microsoft.com/office/powerpoint/2010/main" val="3603727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62885" y="1122363"/>
            <a:ext cx="10264461" cy="2387600"/>
          </a:xfrm>
        </p:spPr>
        <p:txBody>
          <a:bodyPr>
            <a:noAutofit/>
          </a:bodyPr>
          <a:lstStyle/>
          <a:p>
            <a:r>
              <a:rPr lang="en-US" sz="11500" b="1" dirty="0" smtClean="0"/>
              <a:t>Reading Literary</a:t>
            </a:r>
            <a:endParaRPr lang="en-US" sz="11500" b="1" dirty="0"/>
          </a:p>
        </p:txBody>
      </p:sp>
      <p:sp>
        <p:nvSpPr>
          <p:cNvPr id="5" name="Subtitle 4"/>
          <p:cNvSpPr>
            <a:spLocks noGrp="1"/>
          </p:cNvSpPr>
          <p:nvPr>
            <p:ph type="subTitle" idx="1"/>
          </p:nvPr>
        </p:nvSpPr>
        <p:spPr/>
        <p:txBody>
          <a:bodyPr>
            <a:noAutofit/>
          </a:bodyPr>
          <a:lstStyle/>
          <a:p>
            <a:r>
              <a:rPr lang="en-US" sz="6000" dirty="0" smtClean="0"/>
              <a:t>Integration of Knowledge and Ideas</a:t>
            </a:r>
            <a:endParaRPr lang="en-US" sz="6000" dirty="0"/>
          </a:p>
        </p:txBody>
      </p:sp>
    </p:spTree>
    <p:extLst>
      <p:ext uri="{BB962C8B-B14F-4D97-AF65-F5344CB8AC3E}">
        <p14:creationId xmlns:p14="http://schemas.microsoft.com/office/powerpoint/2010/main" val="3783939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ELAGSE1RL7 </a:t>
            </a:r>
            <a:endParaRPr lang="en-US" b="1" dirty="0"/>
          </a:p>
        </p:txBody>
      </p:sp>
      <p:sp>
        <p:nvSpPr>
          <p:cNvPr id="3" name="Content Placeholder 2"/>
          <p:cNvSpPr>
            <a:spLocks noGrp="1"/>
          </p:cNvSpPr>
          <p:nvPr>
            <p:ph idx="1"/>
          </p:nvPr>
        </p:nvSpPr>
        <p:spPr>
          <a:xfrm>
            <a:off x="838200" y="1690688"/>
            <a:ext cx="10515600" cy="4555566"/>
          </a:xfrm>
        </p:spPr>
        <p:txBody>
          <a:bodyPr>
            <a:noAutofit/>
          </a:bodyPr>
          <a:lstStyle/>
          <a:p>
            <a:pPr marL="0" indent="0" algn="ctr">
              <a:buNone/>
            </a:pPr>
            <a:r>
              <a:rPr lang="en-US" sz="6600" dirty="0"/>
              <a:t>Use illustrations and details in a story to describe its characters, setting, or events.</a:t>
            </a:r>
          </a:p>
        </p:txBody>
      </p:sp>
    </p:spTree>
    <p:extLst>
      <p:ext uri="{BB962C8B-B14F-4D97-AF65-F5344CB8AC3E}">
        <p14:creationId xmlns:p14="http://schemas.microsoft.com/office/powerpoint/2010/main" val="3745934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ELAGSE1RL9 </a:t>
            </a:r>
            <a:endParaRPr lang="en-US" b="1" dirty="0"/>
          </a:p>
        </p:txBody>
      </p:sp>
      <p:sp>
        <p:nvSpPr>
          <p:cNvPr id="3" name="Content Placeholder 2"/>
          <p:cNvSpPr>
            <a:spLocks noGrp="1"/>
          </p:cNvSpPr>
          <p:nvPr>
            <p:ph idx="1"/>
          </p:nvPr>
        </p:nvSpPr>
        <p:spPr>
          <a:xfrm>
            <a:off x="838200" y="1690688"/>
            <a:ext cx="10515600" cy="4486275"/>
          </a:xfrm>
        </p:spPr>
        <p:txBody>
          <a:bodyPr>
            <a:noAutofit/>
          </a:bodyPr>
          <a:lstStyle/>
          <a:p>
            <a:pPr marL="0" indent="0" algn="ctr">
              <a:buNone/>
            </a:pPr>
            <a:r>
              <a:rPr lang="en-US" sz="6600" dirty="0"/>
              <a:t>Compare and contrast the adventures and experiences of characters in stories. </a:t>
            </a:r>
          </a:p>
        </p:txBody>
      </p:sp>
    </p:spTree>
    <p:extLst>
      <p:ext uri="{BB962C8B-B14F-4D97-AF65-F5344CB8AC3E}">
        <p14:creationId xmlns:p14="http://schemas.microsoft.com/office/powerpoint/2010/main" val="9119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0614" y="1006453"/>
            <a:ext cx="9770772" cy="2387600"/>
          </a:xfrm>
        </p:spPr>
        <p:txBody>
          <a:bodyPr>
            <a:noAutofit/>
          </a:bodyPr>
          <a:lstStyle/>
          <a:p>
            <a:r>
              <a:rPr lang="en-US" sz="11500" b="1" dirty="0" smtClean="0"/>
              <a:t>Reading Literary</a:t>
            </a:r>
            <a:endParaRPr lang="en-US" sz="6600" dirty="0"/>
          </a:p>
        </p:txBody>
      </p:sp>
      <p:sp>
        <p:nvSpPr>
          <p:cNvPr id="3" name="Subtitle 2"/>
          <p:cNvSpPr>
            <a:spLocks noGrp="1"/>
          </p:cNvSpPr>
          <p:nvPr>
            <p:ph type="subTitle" idx="1"/>
          </p:nvPr>
        </p:nvSpPr>
        <p:spPr>
          <a:xfrm>
            <a:off x="1524000" y="3602037"/>
            <a:ext cx="9144000" cy="1961635"/>
          </a:xfrm>
        </p:spPr>
        <p:txBody>
          <a:bodyPr>
            <a:noAutofit/>
          </a:bodyPr>
          <a:lstStyle/>
          <a:p>
            <a:r>
              <a:rPr lang="en-US" sz="6600" dirty="0" smtClean="0"/>
              <a:t>Range of Reading and Level of Text Complexity </a:t>
            </a:r>
            <a:endParaRPr lang="en-US" sz="6600" dirty="0"/>
          </a:p>
        </p:txBody>
      </p:sp>
    </p:spTree>
    <p:extLst>
      <p:ext uri="{BB962C8B-B14F-4D97-AF65-F5344CB8AC3E}">
        <p14:creationId xmlns:p14="http://schemas.microsoft.com/office/powerpoint/2010/main" val="1991599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ELAGSE1RL10</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a:t>With prompting and support, read prose and poetry of appropriate complexity for grade 1. </a:t>
            </a:r>
          </a:p>
        </p:txBody>
      </p:sp>
    </p:spTree>
    <p:extLst>
      <p:ext uri="{BB962C8B-B14F-4D97-AF65-F5344CB8AC3E}">
        <p14:creationId xmlns:p14="http://schemas.microsoft.com/office/powerpoint/2010/main" val="2317433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0614" y="746975"/>
            <a:ext cx="9607640" cy="3084960"/>
          </a:xfrm>
        </p:spPr>
        <p:txBody>
          <a:bodyPr>
            <a:noAutofit/>
          </a:bodyPr>
          <a:lstStyle/>
          <a:p>
            <a:r>
              <a:rPr lang="en-US" sz="11500" b="1" dirty="0" smtClean="0"/>
              <a:t>Reading Informational</a:t>
            </a:r>
            <a:endParaRPr lang="en-US" sz="11500" b="1" dirty="0"/>
          </a:p>
        </p:txBody>
      </p:sp>
      <p:sp>
        <p:nvSpPr>
          <p:cNvPr id="3" name="Subtitle 2"/>
          <p:cNvSpPr>
            <a:spLocks noGrp="1"/>
          </p:cNvSpPr>
          <p:nvPr>
            <p:ph type="subTitle" idx="1"/>
          </p:nvPr>
        </p:nvSpPr>
        <p:spPr>
          <a:xfrm>
            <a:off x="1674254" y="4104314"/>
            <a:ext cx="9144000" cy="1655762"/>
          </a:xfrm>
        </p:spPr>
        <p:txBody>
          <a:bodyPr>
            <a:normAutofit/>
          </a:bodyPr>
          <a:lstStyle/>
          <a:p>
            <a:r>
              <a:rPr lang="en-US" sz="6600" dirty="0" smtClean="0"/>
              <a:t>Key Ideas and Details </a:t>
            </a:r>
            <a:endParaRPr lang="en-US" sz="6600" dirty="0"/>
          </a:p>
        </p:txBody>
      </p:sp>
    </p:spTree>
    <p:extLst>
      <p:ext uri="{BB962C8B-B14F-4D97-AF65-F5344CB8AC3E}">
        <p14:creationId xmlns:p14="http://schemas.microsoft.com/office/powerpoint/2010/main" val="3599063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ELAGSE1RI1 </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a:t>Ask and answer questions about key details in a text.</a:t>
            </a:r>
          </a:p>
        </p:txBody>
      </p:sp>
    </p:spTree>
    <p:extLst>
      <p:ext uri="{BB962C8B-B14F-4D97-AF65-F5344CB8AC3E}">
        <p14:creationId xmlns:p14="http://schemas.microsoft.com/office/powerpoint/2010/main" val="2774068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ELAGSE1RI2</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a:t>Identify the main topic and retell key details of a text.</a:t>
            </a:r>
          </a:p>
        </p:txBody>
      </p:sp>
    </p:spTree>
    <p:extLst>
      <p:ext uri="{BB962C8B-B14F-4D97-AF65-F5344CB8AC3E}">
        <p14:creationId xmlns:p14="http://schemas.microsoft.com/office/powerpoint/2010/main" val="3339635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ELAGSE1RI3 </a:t>
            </a:r>
            <a:endParaRPr lang="en-US" b="1" dirty="0"/>
          </a:p>
        </p:txBody>
      </p:sp>
      <p:sp>
        <p:nvSpPr>
          <p:cNvPr id="3" name="Content Placeholder 2"/>
          <p:cNvSpPr>
            <a:spLocks noGrp="1"/>
          </p:cNvSpPr>
          <p:nvPr>
            <p:ph idx="1"/>
          </p:nvPr>
        </p:nvSpPr>
        <p:spPr>
          <a:xfrm>
            <a:off x="838200" y="1558344"/>
            <a:ext cx="10515600" cy="4618619"/>
          </a:xfrm>
        </p:spPr>
        <p:txBody>
          <a:bodyPr>
            <a:noAutofit/>
          </a:bodyPr>
          <a:lstStyle/>
          <a:p>
            <a:pPr marL="0" indent="0" algn="ctr">
              <a:buNone/>
            </a:pPr>
            <a:r>
              <a:rPr lang="en-US" sz="6600" dirty="0"/>
              <a:t>Describe the connection between two individuals, events, ideas, or pieces of information in a text.</a:t>
            </a:r>
          </a:p>
        </p:txBody>
      </p:sp>
    </p:spTree>
    <p:extLst>
      <p:ext uri="{BB962C8B-B14F-4D97-AF65-F5344CB8AC3E}">
        <p14:creationId xmlns:p14="http://schemas.microsoft.com/office/powerpoint/2010/main" val="542203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22101" y="502276"/>
            <a:ext cx="10547797" cy="3099762"/>
          </a:xfrm>
        </p:spPr>
        <p:txBody>
          <a:bodyPr>
            <a:noAutofit/>
          </a:bodyPr>
          <a:lstStyle/>
          <a:p>
            <a:r>
              <a:rPr lang="en-US" sz="11500" b="1" dirty="0" smtClean="0"/>
              <a:t>Reading Informational</a:t>
            </a:r>
            <a:endParaRPr lang="en-US" sz="7200" b="1" dirty="0"/>
          </a:p>
        </p:txBody>
      </p:sp>
      <p:sp>
        <p:nvSpPr>
          <p:cNvPr id="5" name="Subtitle 4"/>
          <p:cNvSpPr>
            <a:spLocks noGrp="1"/>
          </p:cNvSpPr>
          <p:nvPr>
            <p:ph type="subTitle" idx="1"/>
          </p:nvPr>
        </p:nvSpPr>
        <p:spPr>
          <a:xfrm>
            <a:off x="1523999" y="4027041"/>
            <a:ext cx="9144000" cy="1655762"/>
          </a:xfrm>
        </p:spPr>
        <p:txBody>
          <a:bodyPr>
            <a:normAutofit/>
          </a:bodyPr>
          <a:lstStyle/>
          <a:p>
            <a:r>
              <a:rPr lang="en-US" sz="6600" dirty="0" smtClean="0"/>
              <a:t>Craft and Structure</a:t>
            </a:r>
            <a:endParaRPr lang="en-US" sz="6600" dirty="0"/>
          </a:p>
        </p:txBody>
      </p:sp>
    </p:spTree>
    <p:extLst>
      <p:ext uri="{BB962C8B-B14F-4D97-AF65-F5344CB8AC3E}">
        <p14:creationId xmlns:p14="http://schemas.microsoft.com/office/powerpoint/2010/main" val="775972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62843"/>
            <a:ext cx="10515600" cy="1325563"/>
          </a:xfrm>
        </p:spPr>
        <p:txBody>
          <a:bodyPr>
            <a:noAutofit/>
          </a:bodyPr>
          <a:lstStyle/>
          <a:p>
            <a:pPr algn="ctr"/>
            <a:r>
              <a:rPr lang="en-US" sz="11500" b="1" dirty="0" smtClean="0"/>
              <a:t>Reading Literary</a:t>
            </a:r>
            <a:endParaRPr lang="en-US" sz="11500" b="1" dirty="0"/>
          </a:p>
        </p:txBody>
      </p:sp>
      <p:sp>
        <p:nvSpPr>
          <p:cNvPr id="3" name="Content Placeholder 2"/>
          <p:cNvSpPr>
            <a:spLocks noGrp="1"/>
          </p:cNvSpPr>
          <p:nvPr>
            <p:ph idx="1"/>
          </p:nvPr>
        </p:nvSpPr>
        <p:spPr/>
        <p:txBody>
          <a:bodyPr/>
          <a:lstStyle/>
          <a:p>
            <a:pPr marL="0" indent="0" algn="ctr">
              <a:buNone/>
            </a:pPr>
            <a:endParaRPr lang="en-US" sz="6600" dirty="0" smtClean="0"/>
          </a:p>
          <a:p>
            <a:pPr marL="0" indent="0" algn="ctr">
              <a:buNone/>
            </a:pPr>
            <a:r>
              <a:rPr lang="en-US" sz="6600" dirty="0" smtClean="0"/>
              <a:t>Key Ideas and Details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24689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ELAGSE1RI4</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a:t>Ask and answer questions to help determine or clarify the meaning of words and phrases in a text.</a:t>
            </a:r>
          </a:p>
        </p:txBody>
      </p:sp>
    </p:spTree>
    <p:extLst>
      <p:ext uri="{BB962C8B-B14F-4D97-AF65-F5344CB8AC3E}">
        <p14:creationId xmlns:p14="http://schemas.microsoft.com/office/powerpoint/2010/main" val="713229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ELAGSE1RI5</a:t>
            </a:r>
            <a:endParaRPr lang="en-US" b="1" dirty="0"/>
          </a:p>
        </p:txBody>
      </p:sp>
      <p:sp>
        <p:nvSpPr>
          <p:cNvPr id="3" name="Content Placeholder 2"/>
          <p:cNvSpPr>
            <a:spLocks noGrp="1"/>
          </p:cNvSpPr>
          <p:nvPr>
            <p:ph idx="1"/>
          </p:nvPr>
        </p:nvSpPr>
        <p:spPr/>
        <p:txBody>
          <a:bodyPr>
            <a:normAutofit fontScale="92500"/>
          </a:bodyPr>
          <a:lstStyle/>
          <a:p>
            <a:pPr marL="0" indent="0" algn="ctr">
              <a:buNone/>
            </a:pPr>
            <a:r>
              <a:rPr lang="en-US" sz="6600" dirty="0"/>
              <a:t>Know and use various text features (e.g., headings, tables of content, glossaries, electronic menus, icons) to locate key facts or information in a text.</a:t>
            </a:r>
          </a:p>
        </p:txBody>
      </p:sp>
    </p:spTree>
    <p:extLst>
      <p:ext uri="{BB962C8B-B14F-4D97-AF65-F5344CB8AC3E}">
        <p14:creationId xmlns:p14="http://schemas.microsoft.com/office/powerpoint/2010/main" val="2509862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ELAGSE1RI6</a:t>
            </a:r>
            <a:endParaRPr lang="en-US" b="1" dirty="0"/>
          </a:p>
        </p:txBody>
      </p:sp>
      <p:sp>
        <p:nvSpPr>
          <p:cNvPr id="3" name="Content Placeholder 2"/>
          <p:cNvSpPr>
            <a:spLocks noGrp="1"/>
          </p:cNvSpPr>
          <p:nvPr>
            <p:ph idx="1"/>
          </p:nvPr>
        </p:nvSpPr>
        <p:spPr>
          <a:xfrm>
            <a:off x="838200" y="1690688"/>
            <a:ext cx="10515600" cy="4619959"/>
          </a:xfrm>
        </p:spPr>
        <p:txBody>
          <a:bodyPr>
            <a:noAutofit/>
          </a:bodyPr>
          <a:lstStyle/>
          <a:p>
            <a:pPr marL="0" indent="0" algn="ctr">
              <a:buNone/>
            </a:pPr>
            <a:r>
              <a:rPr lang="en-US" sz="6600" dirty="0"/>
              <a:t>Distinguish between information provided by pictures or other illustrations and information provided by the words in a text.</a:t>
            </a:r>
          </a:p>
        </p:txBody>
      </p:sp>
    </p:spTree>
    <p:extLst>
      <p:ext uri="{BB962C8B-B14F-4D97-AF65-F5344CB8AC3E}">
        <p14:creationId xmlns:p14="http://schemas.microsoft.com/office/powerpoint/2010/main" val="3821020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40912"/>
            <a:ext cx="9144000" cy="3123597"/>
          </a:xfrm>
        </p:spPr>
        <p:txBody>
          <a:bodyPr>
            <a:noAutofit/>
          </a:bodyPr>
          <a:lstStyle/>
          <a:p>
            <a:r>
              <a:rPr lang="en-US" sz="11500" b="1" dirty="0" smtClean="0"/>
              <a:t>Reading Informational</a:t>
            </a:r>
            <a:endParaRPr lang="en-US" sz="7200" b="1" dirty="0"/>
          </a:p>
        </p:txBody>
      </p:sp>
      <p:sp>
        <p:nvSpPr>
          <p:cNvPr id="3" name="Subtitle 2"/>
          <p:cNvSpPr>
            <a:spLocks noGrp="1"/>
          </p:cNvSpPr>
          <p:nvPr>
            <p:ph type="subTitle" idx="1"/>
          </p:nvPr>
        </p:nvSpPr>
        <p:spPr>
          <a:xfrm>
            <a:off x="1524000" y="3898251"/>
            <a:ext cx="9144000" cy="1807089"/>
          </a:xfrm>
        </p:spPr>
        <p:txBody>
          <a:bodyPr>
            <a:noAutofit/>
          </a:bodyPr>
          <a:lstStyle/>
          <a:p>
            <a:r>
              <a:rPr lang="en-US" sz="6600" dirty="0" smtClean="0"/>
              <a:t>Integration of Knowledge and Ideas </a:t>
            </a:r>
            <a:endParaRPr lang="en-US" sz="6600" dirty="0"/>
          </a:p>
        </p:txBody>
      </p:sp>
    </p:spTree>
    <p:extLst>
      <p:ext uri="{BB962C8B-B14F-4D97-AF65-F5344CB8AC3E}">
        <p14:creationId xmlns:p14="http://schemas.microsoft.com/office/powerpoint/2010/main" val="34016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ELAGSE1RI7</a:t>
            </a:r>
            <a:endParaRPr lang="en-US" b="1" dirty="0"/>
          </a:p>
        </p:txBody>
      </p:sp>
      <p:sp>
        <p:nvSpPr>
          <p:cNvPr id="3" name="Content Placeholder 2"/>
          <p:cNvSpPr>
            <a:spLocks noGrp="1"/>
          </p:cNvSpPr>
          <p:nvPr>
            <p:ph idx="1"/>
          </p:nvPr>
        </p:nvSpPr>
        <p:spPr/>
        <p:txBody>
          <a:bodyPr>
            <a:normAutofit/>
          </a:bodyPr>
          <a:lstStyle/>
          <a:p>
            <a:pPr marL="0" lvl="0" indent="0" algn="ctr">
              <a:buNone/>
            </a:pPr>
            <a:r>
              <a:rPr lang="en-US" sz="6600" dirty="0"/>
              <a:t>Use illustrations and details in a text to describe its key ideas. </a:t>
            </a:r>
            <a:endParaRPr lang="en-US" dirty="0"/>
          </a:p>
        </p:txBody>
      </p:sp>
    </p:spTree>
    <p:extLst>
      <p:ext uri="{BB962C8B-B14F-4D97-AF65-F5344CB8AC3E}">
        <p14:creationId xmlns:p14="http://schemas.microsoft.com/office/powerpoint/2010/main" val="3356973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ELAGSE1RI8</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a:t>Identify the reasons an author gives to support points in a text.</a:t>
            </a:r>
          </a:p>
        </p:txBody>
      </p:sp>
    </p:spTree>
    <p:extLst>
      <p:ext uri="{BB962C8B-B14F-4D97-AF65-F5344CB8AC3E}">
        <p14:creationId xmlns:p14="http://schemas.microsoft.com/office/powerpoint/2010/main" val="469797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ELAGSE1RI9</a:t>
            </a:r>
            <a:endParaRPr lang="en-US" b="1" dirty="0"/>
          </a:p>
        </p:txBody>
      </p:sp>
      <p:sp>
        <p:nvSpPr>
          <p:cNvPr id="3" name="Content Placeholder 2"/>
          <p:cNvSpPr>
            <a:spLocks noGrp="1"/>
          </p:cNvSpPr>
          <p:nvPr>
            <p:ph idx="1"/>
          </p:nvPr>
        </p:nvSpPr>
        <p:spPr>
          <a:xfrm>
            <a:off x="838200" y="1262130"/>
            <a:ext cx="10515600" cy="5409126"/>
          </a:xfrm>
        </p:spPr>
        <p:txBody>
          <a:bodyPr>
            <a:noAutofit/>
          </a:bodyPr>
          <a:lstStyle/>
          <a:p>
            <a:pPr marL="0" indent="0" algn="ctr">
              <a:buNone/>
            </a:pPr>
            <a:r>
              <a:rPr lang="en-US" sz="6600" dirty="0"/>
              <a:t>Identify basic similarities in and differences between two texts on the same topic (e.g., in illustrations, descriptions, or procedures). </a:t>
            </a:r>
          </a:p>
        </p:txBody>
      </p:sp>
    </p:spTree>
    <p:extLst>
      <p:ext uri="{BB962C8B-B14F-4D97-AF65-F5344CB8AC3E}">
        <p14:creationId xmlns:p14="http://schemas.microsoft.com/office/powerpoint/2010/main" val="3606325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05306" y="618186"/>
            <a:ext cx="10959921" cy="3200870"/>
          </a:xfrm>
        </p:spPr>
        <p:txBody>
          <a:bodyPr>
            <a:noAutofit/>
          </a:bodyPr>
          <a:lstStyle/>
          <a:p>
            <a:r>
              <a:rPr lang="en-US" sz="11500" b="1" dirty="0" smtClean="0"/>
              <a:t>Reading Informational</a:t>
            </a:r>
            <a:endParaRPr lang="en-US" sz="6600" dirty="0"/>
          </a:p>
        </p:txBody>
      </p:sp>
      <p:sp>
        <p:nvSpPr>
          <p:cNvPr id="5" name="Subtitle 4"/>
          <p:cNvSpPr>
            <a:spLocks noGrp="1"/>
          </p:cNvSpPr>
          <p:nvPr>
            <p:ph type="subTitle" idx="1"/>
          </p:nvPr>
        </p:nvSpPr>
        <p:spPr>
          <a:xfrm>
            <a:off x="1513267" y="3962646"/>
            <a:ext cx="9144000" cy="1655762"/>
          </a:xfrm>
        </p:spPr>
        <p:txBody>
          <a:bodyPr>
            <a:noAutofit/>
          </a:bodyPr>
          <a:lstStyle/>
          <a:p>
            <a:r>
              <a:rPr lang="en-US" sz="6600" dirty="0" smtClean="0"/>
              <a:t>Range of Reading and Level of Text Complexity</a:t>
            </a:r>
            <a:endParaRPr lang="en-US" sz="6600" dirty="0"/>
          </a:p>
        </p:txBody>
      </p:sp>
    </p:spTree>
    <p:extLst>
      <p:ext uri="{BB962C8B-B14F-4D97-AF65-F5344CB8AC3E}">
        <p14:creationId xmlns:p14="http://schemas.microsoft.com/office/powerpoint/2010/main" val="1018963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ELAGSE1RI10</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a:t>With prompting and support, read informational texts appropriately complex for grade 1. </a:t>
            </a:r>
          </a:p>
        </p:txBody>
      </p:sp>
    </p:spTree>
    <p:extLst>
      <p:ext uri="{BB962C8B-B14F-4D97-AF65-F5344CB8AC3E}">
        <p14:creationId xmlns:p14="http://schemas.microsoft.com/office/powerpoint/2010/main" val="2204321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323556"/>
            <a:ext cx="9144000" cy="3404381"/>
          </a:xfrm>
        </p:spPr>
        <p:txBody>
          <a:bodyPr>
            <a:noAutofit/>
          </a:bodyPr>
          <a:lstStyle/>
          <a:p>
            <a:r>
              <a:rPr lang="en-US" sz="11500" b="1" dirty="0" smtClean="0"/>
              <a:t>Reading Foundation </a:t>
            </a:r>
            <a:endParaRPr lang="en-US" sz="11500" b="1" dirty="0"/>
          </a:p>
        </p:txBody>
      </p:sp>
      <p:sp>
        <p:nvSpPr>
          <p:cNvPr id="5" name="Subtitle 4"/>
          <p:cNvSpPr>
            <a:spLocks noGrp="1"/>
          </p:cNvSpPr>
          <p:nvPr>
            <p:ph type="subTitle" idx="1"/>
          </p:nvPr>
        </p:nvSpPr>
        <p:spPr>
          <a:xfrm>
            <a:off x="1524000" y="3925595"/>
            <a:ext cx="9144000" cy="1655762"/>
          </a:xfrm>
        </p:spPr>
        <p:txBody>
          <a:bodyPr>
            <a:normAutofit/>
          </a:bodyPr>
          <a:lstStyle/>
          <a:p>
            <a:r>
              <a:rPr lang="en-US" sz="6600" dirty="0" smtClean="0"/>
              <a:t>Print Concepts</a:t>
            </a:r>
            <a:endParaRPr lang="en-US" sz="6600" dirty="0"/>
          </a:p>
        </p:txBody>
      </p:sp>
    </p:spTree>
    <p:extLst>
      <p:ext uri="{BB962C8B-B14F-4D97-AF65-F5344CB8AC3E}">
        <p14:creationId xmlns:p14="http://schemas.microsoft.com/office/powerpoint/2010/main" val="39159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ELAGSE1RL1</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smtClean="0"/>
              <a:t>Ask and answer questions about key details in a text.</a:t>
            </a:r>
            <a:endParaRPr lang="en-US" sz="6600" dirty="0"/>
          </a:p>
        </p:txBody>
      </p:sp>
    </p:spTree>
    <p:extLst>
      <p:ext uri="{BB962C8B-B14F-4D97-AF65-F5344CB8AC3E}">
        <p14:creationId xmlns:p14="http://schemas.microsoft.com/office/powerpoint/2010/main" val="15188937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6786" y="0"/>
            <a:ext cx="10515600" cy="1325563"/>
          </a:xfrm>
        </p:spPr>
        <p:txBody>
          <a:bodyPr/>
          <a:lstStyle/>
          <a:p>
            <a:pPr algn="ctr"/>
            <a:r>
              <a:rPr lang="en-US" b="1" dirty="0" smtClean="0"/>
              <a:t>ELAGSE1RF1</a:t>
            </a:r>
            <a:endParaRPr lang="en-US" b="1" dirty="0"/>
          </a:p>
        </p:txBody>
      </p:sp>
      <p:sp>
        <p:nvSpPr>
          <p:cNvPr id="3" name="Content Placeholder 2"/>
          <p:cNvSpPr>
            <a:spLocks noGrp="1"/>
          </p:cNvSpPr>
          <p:nvPr>
            <p:ph idx="1"/>
          </p:nvPr>
        </p:nvSpPr>
        <p:spPr>
          <a:xfrm>
            <a:off x="476518" y="1068947"/>
            <a:ext cx="11256136" cy="5658778"/>
          </a:xfrm>
        </p:spPr>
        <p:txBody>
          <a:bodyPr>
            <a:noAutofit/>
          </a:bodyPr>
          <a:lstStyle/>
          <a:p>
            <a:pPr marL="0" indent="0" algn="ctr">
              <a:buNone/>
            </a:pPr>
            <a:r>
              <a:rPr lang="en-US" sz="5600" dirty="0"/>
              <a:t>Demonstrate understanding of the organization and basic features of print. </a:t>
            </a:r>
            <a:endParaRPr lang="en-US" sz="5600" dirty="0" smtClean="0"/>
          </a:p>
          <a:p>
            <a:pPr marL="0" indent="0" algn="ctr">
              <a:buNone/>
            </a:pPr>
            <a:r>
              <a:rPr lang="en-US" sz="5600" dirty="0" smtClean="0"/>
              <a:t>a) </a:t>
            </a:r>
            <a:r>
              <a:rPr lang="en-US" sz="5600" dirty="0"/>
              <a:t>Recognize the distinguishing features of a sentence (e.g., first word, capitalization, ending punctuation). </a:t>
            </a:r>
          </a:p>
        </p:txBody>
      </p:sp>
    </p:spTree>
    <p:extLst>
      <p:ext uri="{BB962C8B-B14F-4D97-AF65-F5344CB8AC3E}">
        <p14:creationId xmlns:p14="http://schemas.microsoft.com/office/powerpoint/2010/main" val="931708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39151"/>
            <a:ext cx="9144000" cy="3270812"/>
          </a:xfrm>
        </p:spPr>
        <p:txBody>
          <a:bodyPr>
            <a:noAutofit/>
          </a:bodyPr>
          <a:lstStyle/>
          <a:p>
            <a:r>
              <a:rPr lang="en-US" sz="11500" b="1" dirty="0" smtClean="0"/>
              <a:t>Reading Foundation </a:t>
            </a:r>
            <a:endParaRPr lang="en-US" sz="7200" b="1" dirty="0"/>
          </a:p>
        </p:txBody>
      </p:sp>
      <p:sp>
        <p:nvSpPr>
          <p:cNvPr id="5" name="Subtitle 4"/>
          <p:cNvSpPr>
            <a:spLocks noGrp="1"/>
          </p:cNvSpPr>
          <p:nvPr>
            <p:ph type="subTitle" idx="1"/>
          </p:nvPr>
        </p:nvSpPr>
        <p:spPr>
          <a:xfrm>
            <a:off x="1524000" y="3995933"/>
            <a:ext cx="9144000" cy="1655762"/>
          </a:xfrm>
        </p:spPr>
        <p:txBody>
          <a:bodyPr>
            <a:normAutofit/>
          </a:bodyPr>
          <a:lstStyle/>
          <a:p>
            <a:r>
              <a:rPr lang="en-US" sz="6600" dirty="0" smtClean="0"/>
              <a:t>Phonological Awareness </a:t>
            </a:r>
            <a:endParaRPr lang="en-US" sz="6600" dirty="0"/>
          </a:p>
        </p:txBody>
      </p:sp>
    </p:spTree>
    <p:extLst>
      <p:ext uri="{BB962C8B-B14F-4D97-AF65-F5344CB8AC3E}">
        <p14:creationId xmlns:p14="http://schemas.microsoft.com/office/powerpoint/2010/main" val="2927890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ELAGSE1RF2</a:t>
            </a:r>
            <a:endParaRPr lang="en-US" b="1" dirty="0"/>
          </a:p>
        </p:txBody>
      </p:sp>
      <p:sp>
        <p:nvSpPr>
          <p:cNvPr id="3" name="Content Placeholder 2"/>
          <p:cNvSpPr>
            <a:spLocks noGrp="1"/>
          </p:cNvSpPr>
          <p:nvPr>
            <p:ph idx="1"/>
          </p:nvPr>
        </p:nvSpPr>
        <p:spPr>
          <a:xfrm>
            <a:off x="838200" y="1589649"/>
            <a:ext cx="10515600" cy="4587314"/>
          </a:xfrm>
        </p:spPr>
        <p:txBody>
          <a:bodyPr>
            <a:noAutofit/>
          </a:bodyPr>
          <a:lstStyle/>
          <a:p>
            <a:pPr marL="0" indent="0" algn="ctr">
              <a:buNone/>
            </a:pPr>
            <a:r>
              <a:rPr lang="en-US" sz="6600" dirty="0"/>
              <a:t>Demonstrate understanding of spoken words, syllables, and </a:t>
            </a:r>
            <a:r>
              <a:rPr lang="en-US" sz="6600" dirty="0" smtClean="0"/>
              <a:t>sounds </a:t>
            </a:r>
            <a:r>
              <a:rPr lang="en-US" sz="6600" dirty="0"/>
              <a:t>(phonemes). </a:t>
            </a:r>
            <a:endParaRPr lang="en-US" sz="6600" dirty="0" smtClean="0"/>
          </a:p>
          <a:p>
            <a:pPr marL="0" indent="0" algn="ctr">
              <a:buNone/>
            </a:pPr>
            <a:r>
              <a:rPr lang="en-US" sz="4800" dirty="0" smtClean="0"/>
              <a:t>a) Distinguish </a:t>
            </a:r>
            <a:r>
              <a:rPr lang="en-US" sz="4800" dirty="0"/>
              <a:t>long from short vowel sounds in spoken single-syllable words.</a:t>
            </a:r>
          </a:p>
        </p:txBody>
      </p:sp>
    </p:spTree>
    <p:extLst>
      <p:ext uri="{BB962C8B-B14F-4D97-AF65-F5344CB8AC3E}">
        <p14:creationId xmlns:p14="http://schemas.microsoft.com/office/powerpoint/2010/main" val="167720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1545"/>
            <a:ext cx="10515600" cy="1325563"/>
          </a:xfrm>
        </p:spPr>
        <p:txBody>
          <a:bodyPr/>
          <a:lstStyle/>
          <a:p>
            <a:pPr algn="ctr"/>
            <a:r>
              <a:rPr lang="en-US" b="1" dirty="0" smtClean="0"/>
              <a:t>ELAGSE1RF2</a:t>
            </a:r>
            <a:endParaRPr lang="en-US" b="1" dirty="0"/>
          </a:p>
        </p:txBody>
      </p:sp>
      <p:sp>
        <p:nvSpPr>
          <p:cNvPr id="3" name="Content Placeholder 2"/>
          <p:cNvSpPr>
            <a:spLocks noGrp="1"/>
          </p:cNvSpPr>
          <p:nvPr>
            <p:ph idx="1"/>
          </p:nvPr>
        </p:nvSpPr>
        <p:spPr>
          <a:xfrm>
            <a:off x="838200" y="1209822"/>
            <a:ext cx="10515600" cy="5275384"/>
          </a:xfrm>
        </p:spPr>
        <p:txBody>
          <a:bodyPr>
            <a:noAutofit/>
          </a:bodyPr>
          <a:lstStyle/>
          <a:p>
            <a:pPr marL="0" indent="0" algn="ctr">
              <a:buNone/>
            </a:pPr>
            <a:r>
              <a:rPr lang="en-US" sz="6600" dirty="0"/>
              <a:t>Demonstrate understanding of spoken words, syllables, and sounds (phonemes). </a:t>
            </a:r>
            <a:endParaRPr lang="en-US" sz="6600" dirty="0" smtClean="0"/>
          </a:p>
          <a:p>
            <a:pPr marL="0" indent="0" algn="ctr">
              <a:buNone/>
            </a:pPr>
            <a:r>
              <a:rPr lang="en-US" sz="4800" dirty="0" smtClean="0"/>
              <a:t>b) </a:t>
            </a:r>
            <a:r>
              <a:rPr lang="en-US" sz="4800" dirty="0"/>
              <a:t>Orally produce single-syllable words by blending sounds (phonemes), including consonant blends. </a:t>
            </a:r>
            <a:endParaRPr lang="en-US" sz="4400" dirty="0"/>
          </a:p>
        </p:txBody>
      </p:sp>
    </p:spTree>
    <p:extLst>
      <p:ext uri="{BB962C8B-B14F-4D97-AF65-F5344CB8AC3E}">
        <p14:creationId xmlns:p14="http://schemas.microsoft.com/office/powerpoint/2010/main" val="1478532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82245"/>
            <a:ext cx="10515600" cy="1325563"/>
          </a:xfrm>
        </p:spPr>
        <p:txBody>
          <a:bodyPr/>
          <a:lstStyle/>
          <a:p>
            <a:pPr algn="ctr"/>
            <a:r>
              <a:rPr lang="en-US" b="1" dirty="0" smtClean="0"/>
              <a:t>ELAGSE1RF2</a:t>
            </a:r>
            <a:endParaRPr lang="en-US" b="1" dirty="0"/>
          </a:p>
        </p:txBody>
      </p:sp>
      <p:sp>
        <p:nvSpPr>
          <p:cNvPr id="3" name="Content Placeholder 2"/>
          <p:cNvSpPr>
            <a:spLocks noGrp="1"/>
          </p:cNvSpPr>
          <p:nvPr>
            <p:ph idx="1"/>
          </p:nvPr>
        </p:nvSpPr>
        <p:spPr>
          <a:xfrm>
            <a:off x="838200" y="1347322"/>
            <a:ext cx="10515600" cy="5306695"/>
          </a:xfrm>
        </p:spPr>
        <p:txBody>
          <a:bodyPr>
            <a:noAutofit/>
          </a:bodyPr>
          <a:lstStyle/>
          <a:p>
            <a:pPr marL="0" indent="0" algn="ctr">
              <a:buNone/>
            </a:pPr>
            <a:r>
              <a:rPr lang="en-US" sz="6600" dirty="0" smtClean="0"/>
              <a:t>Demonstrate understanding of spoken words, syllables, and sounds (phonemes). </a:t>
            </a:r>
          </a:p>
          <a:p>
            <a:pPr marL="0" indent="0" algn="ctr">
              <a:buNone/>
            </a:pPr>
            <a:r>
              <a:rPr lang="en-US" sz="4800" dirty="0" smtClean="0"/>
              <a:t>c) Isolate </a:t>
            </a:r>
            <a:r>
              <a:rPr lang="en-US" sz="4800" dirty="0"/>
              <a:t>and pronounce initial, medial vowel, and final sounds (phonemes) in spoken single-syllable words.</a:t>
            </a:r>
          </a:p>
        </p:txBody>
      </p:sp>
    </p:spTree>
    <p:extLst>
      <p:ext uri="{BB962C8B-B14F-4D97-AF65-F5344CB8AC3E}">
        <p14:creationId xmlns:p14="http://schemas.microsoft.com/office/powerpoint/2010/main" val="25071115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4448"/>
            <a:ext cx="10515600" cy="1325563"/>
          </a:xfrm>
        </p:spPr>
        <p:txBody>
          <a:bodyPr/>
          <a:lstStyle/>
          <a:p>
            <a:pPr algn="ctr"/>
            <a:r>
              <a:rPr lang="en-US" b="1" dirty="0" smtClean="0"/>
              <a:t>ELAGSE1RF2</a:t>
            </a:r>
            <a:endParaRPr lang="en-US" b="1" dirty="0"/>
          </a:p>
        </p:txBody>
      </p:sp>
      <p:sp>
        <p:nvSpPr>
          <p:cNvPr id="3" name="Content Placeholder 2"/>
          <p:cNvSpPr>
            <a:spLocks noGrp="1"/>
          </p:cNvSpPr>
          <p:nvPr>
            <p:ph idx="1"/>
          </p:nvPr>
        </p:nvSpPr>
        <p:spPr>
          <a:xfrm>
            <a:off x="838200" y="1294228"/>
            <a:ext cx="10515600" cy="5359790"/>
          </a:xfrm>
        </p:spPr>
        <p:txBody>
          <a:bodyPr>
            <a:noAutofit/>
          </a:bodyPr>
          <a:lstStyle/>
          <a:p>
            <a:pPr marL="0" indent="0" algn="ctr">
              <a:buNone/>
            </a:pPr>
            <a:r>
              <a:rPr lang="en-US" sz="5400" dirty="0" smtClean="0"/>
              <a:t>Demonstrate understanding of spoken words, syllables, and sounds (phonemes). </a:t>
            </a:r>
          </a:p>
          <a:p>
            <a:pPr marL="0" indent="0" algn="ctr">
              <a:buNone/>
            </a:pPr>
            <a:r>
              <a:rPr lang="en-US" sz="5400" dirty="0" smtClean="0"/>
              <a:t>d) Segment </a:t>
            </a:r>
            <a:r>
              <a:rPr lang="en-US" sz="5400" dirty="0"/>
              <a:t>spoken single-syllable words into their complete sequence of individual sounds (phonemes).</a:t>
            </a:r>
          </a:p>
        </p:txBody>
      </p:sp>
    </p:spTree>
    <p:extLst>
      <p:ext uri="{BB962C8B-B14F-4D97-AF65-F5344CB8AC3E}">
        <p14:creationId xmlns:p14="http://schemas.microsoft.com/office/powerpoint/2010/main" val="29395327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01858"/>
            <a:ext cx="9144000" cy="3298948"/>
          </a:xfrm>
        </p:spPr>
        <p:txBody>
          <a:bodyPr>
            <a:noAutofit/>
          </a:bodyPr>
          <a:lstStyle/>
          <a:p>
            <a:r>
              <a:rPr lang="en-US" sz="11500" b="1" dirty="0" smtClean="0"/>
              <a:t>Reading Foundation </a:t>
            </a:r>
            <a:endParaRPr lang="en-US" sz="7200" dirty="0"/>
          </a:p>
        </p:txBody>
      </p:sp>
      <p:sp>
        <p:nvSpPr>
          <p:cNvPr id="3" name="Subtitle 2"/>
          <p:cNvSpPr>
            <a:spLocks noGrp="1"/>
          </p:cNvSpPr>
          <p:nvPr>
            <p:ph type="subTitle" idx="1"/>
          </p:nvPr>
        </p:nvSpPr>
        <p:spPr>
          <a:xfrm>
            <a:off x="1524000" y="4305423"/>
            <a:ext cx="9144000" cy="1655762"/>
          </a:xfrm>
        </p:spPr>
        <p:txBody>
          <a:bodyPr>
            <a:noAutofit/>
          </a:bodyPr>
          <a:lstStyle/>
          <a:p>
            <a:r>
              <a:rPr lang="en-US" sz="6600" dirty="0" smtClean="0"/>
              <a:t>Phonics and Word Recognition </a:t>
            </a:r>
            <a:endParaRPr lang="en-US" sz="6600" dirty="0"/>
          </a:p>
        </p:txBody>
      </p:sp>
    </p:spTree>
    <p:extLst>
      <p:ext uri="{BB962C8B-B14F-4D97-AF65-F5344CB8AC3E}">
        <p14:creationId xmlns:p14="http://schemas.microsoft.com/office/powerpoint/2010/main" val="25749430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40042"/>
            <a:ext cx="10515600" cy="1325563"/>
          </a:xfrm>
        </p:spPr>
        <p:txBody>
          <a:bodyPr/>
          <a:lstStyle/>
          <a:p>
            <a:pPr algn="ctr"/>
            <a:r>
              <a:rPr lang="en-US" b="1" dirty="0" smtClean="0"/>
              <a:t>ELAGSE1RF3</a:t>
            </a:r>
            <a:endParaRPr lang="en-US" b="1" dirty="0"/>
          </a:p>
        </p:txBody>
      </p:sp>
      <p:sp>
        <p:nvSpPr>
          <p:cNvPr id="3" name="Content Placeholder 2"/>
          <p:cNvSpPr>
            <a:spLocks noGrp="1"/>
          </p:cNvSpPr>
          <p:nvPr>
            <p:ph idx="1"/>
          </p:nvPr>
        </p:nvSpPr>
        <p:spPr>
          <a:xfrm>
            <a:off x="838200" y="1108172"/>
            <a:ext cx="10515600" cy="5552880"/>
          </a:xfrm>
        </p:spPr>
        <p:txBody>
          <a:bodyPr>
            <a:noAutofit/>
          </a:bodyPr>
          <a:lstStyle/>
          <a:p>
            <a:pPr marL="0" indent="0" algn="ctr">
              <a:buNone/>
            </a:pPr>
            <a:r>
              <a:rPr lang="en-US" sz="6000" dirty="0"/>
              <a:t>Know and apply grade-level phonics and word analysis skills in decoding words. </a:t>
            </a:r>
            <a:endParaRPr lang="en-US" sz="6000" dirty="0" smtClean="0"/>
          </a:p>
          <a:p>
            <a:pPr marL="0" indent="0" algn="ctr">
              <a:buNone/>
            </a:pPr>
            <a:r>
              <a:rPr lang="en-US" sz="6000" dirty="0" smtClean="0"/>
              <a:t>a) </a:t>
            </a:r>
            <a:r>
              <a:rPr lang="en-US" sz="6000" dirty="0"/>
              <a:t>Know the spelling-sound correspondences for common consonant digraphs. </a:t>
            </a:r>
            <a:endParaRPr lang="en-US" sz="5400" dirty="0"/>
          </a:p>
        </p:txBody>
      </p:sp>
    </p:spTree>
    <p:extLst>
      <p:ext uri="{BB962C8B-B14F-4D97-AF65-F5344CB8AC3E}">
        <p14:creationId xmlns:p14="http://schemas.microsoft.com/office/powerpoint/2010/main" val="6952150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ELAGSE1RF3</a:t>
            </a:r>
            <a:endParaRPr lang="en-US" b="1" dirty="0"/>
          </a:p>
        </p:txBody>
      </p:sp>
      <p:sp>
        <p:nvSpPr>
          <p:cNvPr id="3" name="Content Placeholder 2"/>
          <p:cNvSpPr>
            <a:spLocks noGrp="1"/>
          </p:cNvSpPr>
          <p:nvPr>
            <p:ph idx="1"/>
          </p:nvPr>
        </p:nvSpPr>
        <p:spPr>
          <a:xfrm>
            <a:off x="838200" y="1487999"/>
            <a:ext cx="10515600" cy="4743987"/>
          </a:xfrm>
        </p:spPr>
        <p:txBody>
          <a:bodyPr>
            <a:noAutofit/>
          </a:bodyPr>
          <a:lstStyle/>
          <a:p>
            <a:pPr marL="0" indent="0" algn="ctr">
              <a:buNone/>
            </a:pPr>
            <a:r>
              <a:rPr lang="en-US" sz="5400" dirty="0" smtClean="0"/>
              <a:t>Know and apply grade-level phonics and word analysis skills in decoding words. </a:t>
            </a:r>
          </a:p>
          <a:p>
            <a:pPr marL="0" indent="0" algn="ctr">
              <a:buNone/>
            </a:pPr>
            <a:r>
              <a:rPr lang="en-US" sz="5400" dirty="0" smtClean="0"/>
              <a:t>b) </a:t>
            </a:r>
            <a:r>
              <a:rPr lang="en-US" sz="5400" dirty="0"/>
              <a:t>Decode regularly spelled one-syllable words.</a:t>
            </a:r>
            <a:endParaRPr lang="en-US" sz="5400" dirty="0" smtClean="0"/>
          </a:p>
        </p:txBody>
      </p:sp>
    </p:spTree>
    <p:extLst>
      <p:ext uri="{BB962C8B-B14F-4D97-AF65-F5344CB8AC3E}">
        <p14:creationId xmlns:p14="http://schemas.microsoft.com/office/powerpoint/2010/main" val="1071211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ELAGSE1RF3</a:t>
            </a:r>
            <a:endParaRPr lang="en-US" b="1" dirty="0"/>
          </a:p>
        </p:txBody>
      </p:sp>
      <p:sp>
        <p:nvSpPr>
          <p:cNvPr id="3" name="Content Placeholder 2"/>
          <p:cNvSpPr>
            <a:spLocks noGrp="1"/>
          </p:cNvSpPr>
          <p:nvPr>
            <p:ph idx="1"/>
          </p:nvPr>
        </p:nvSpPr>
        <p:spPr>
          <a:xfrm>
            <a:off x="936674" y="1333255"/>
            <a:ext cx="10515600" cy="5109747"/>
          </a:xfrm>
        </p:spPr>
        <p:txBody>
          <a:bodyPr>
            <a:noAutofit/>
          </a:bodyPr>
          <a:lstStyle/>
          <a:p>
            <a:pPr marL="0" indent="0" algn="ctr">
              <a:buNone/>
            </a:pPr>
            <a:r>
              <a:rPr lang="en-US" sz="5400" dirty="0" smtClean="0"/>
              <a:t>Know and apply grade-level phonics and word analysis skills in decoding words.</a:t>
            </a:r>
          </a:p>
          <a:p>
            <a:pPr marL="0" indent="0" algn="ctr">
              <a:buNone/>
            </a:pPr>
            <a:r>
              <a:rPr lang="en-US" sz="5400" dirty="0" smtClean="0"/>
              <a:t>c) </a:t>
            </a:r>
            <a:r>
              <a:rPr lang="en-US" sz="5400" dirty="0"/>
              <a:t>Know final -e and common vowel team conventions for representing long vowel sounds.</a:t>
            </a:r>
            <a:r>
              <a:rPr lang="en-US" sz="5400" dirty="0" smtClean="0"/>
              <a:t> </a:t>
            </a:r>
          </a:p>
          <a:p>
            <a:pPr marL="0" indent="0" algn="ctr">
              <a:buNone/>
            </a:pPr>
            <a:endParaRPr lang="en-US" sz="5400" dirty="0" smtClean="0"/>
          </a:p>
        </p:txBody>
      </p:sp>
    </p:spTree>
    <p:extLst>
      <p:ext uri="{BB962C8B-B14F-4D97-AF65-F5344CB8AC3E}">
        <p14:creationId xmlns:p14="http://schemas.microsoft.com/office/powerpoint/2010/main" val="105984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ELAGSE1RL2</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a:t>Retell stories, including key details, and demonstrate understanding of their central message or lesson.</a:t>
            </a:r>
          </a:p>
        </p:txBody>
      </p:sp>
    </p:spTree>
    <p:extLst>
      <p:ext uri="{BB962C8B-B14F-4D97-AF65-F5344CB8AC3E}">
        <p14:creationId xmlns:p14="http://schemas.microsoft.com/office/powerpoint/2010/main" val="3973555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ELAGSE1RF3</a:t>
            </a:r>
            <a:endParaRPr lang="en-US" b="1" dirty="0"/>
          </a:p>
        </p:txBody>
      </p:sp>
      <p:sp>
        <p:nvSpPr>
          <p:cNvPr id="3" name="Content Placeholder 2"/>
          <p:cNvSpPr>
            <a:spLocks noGrp="1"/>
          </p:cNvSpPr>
          <p:nvPr>
            <p:ph idx="1"/>
          </p:nvPr>
        </p:nvSpPr>
        <p:spPr>
          <a:xfrm>
            <a:off x="936674" y="1333255"/>
            <a:ext cx="10515600" cy="5109747"/>
          </a:xfrm>
        </p:spPr>
        <p:txBody>
          <a:bodyPr>
            <a:noAutofit/>
          </a:bodyPr>
          <a:lstStyle/>
          <a:p>
            <a:pPr marL="0" indent="0" algn="ctr">
              <a:buNone/>
            </a:pPr>
            <a:r>
              <a:rPr lang="en-US" sz="5400" dirty="0" smtClean="0"/>
              <a:t>Know and apply grade-level phonics and word analysis skills in decoding words.</a:t>
            </a:r>
          </a:p>
          <a:p>
            <a:pPr marL="0" indent="0" algn="ctr">
              <a:buNone/>
            </a:pPr>
            <a:r>
              <a:rPr lang="en-US" sz="5400" dirty="0" smtClean="0"/>
              <a:t>d) Use </a:t>
            </a:r>
            <a:r>
              <a:rPr lang="en-US" sz="5400" dirty="0"/>
              <a:t>knowledge that every syllable must have a vowel sound to determine the number of syllables in a printed word.</a:t>
            </a:r>
            <a:endParaRPr lang="en-US" sz="5400" dirty="0" smtClean="0"/>
          </a:p>
          <a:p>
            <a:pPr marL="0" indent="0" algn="ctr">
              <a:buNone/>
            </a:pPr>
            <a:endParaRPr lang="en-US" sz="5400" dirty="0" smtClean="0"/>
          </a:p>
        </p:txBody>
      </p:sp>
    </p:spTree>
    <p:extLst>
      <p:ext uri="{BB962C8B-B14F-4D97-AF65-F5344CB8AC3E}">
        <p14:creationId xmlns:p14="http://schemas.microsoft.com/office/powerpoint/2010/main" val="14694625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ELAGSE1RF3</a:t>
            </a:r>
            <a:endParaRPr lang="en-US" b="1" dirty="0"/>
          </a:p>
        </p:txBody>
      </p:sp>
      <p:sp>
        <p:nvSpPr>
          <p:cNvPr id="3" name="Content Placeholder 2"/>
          <p:cNvSpPr>
            <a:spLocks noGrp="1"/>
          </p:cNvSpPr>
          <p:nvPr>
            <p:ph idx="1"/>
          </p:nvPr>
        </p:nvSpPr>
        <p:spPr>
          <a:xfrm>
            <a:off x="936674" y="1333255"/>
            <a:ext cx="10515600" cy="5109747"/>
          </a:xfrm>
        </p:spPr>
        <p:txBody>
          <a:bodyPr>
            <a:noAutofit/>
          </a:bodyPr>
          <a:lstStyle/>
          <a:p>
            <a:pPr marL="0" indent="0" algn="ctr">
              <a:buNone/>
            </a:pPr>
            <a:r>
              <a:rPr lang="en-US" sz="5400" dirty="0" smtClean="0"/>
              <a:t>Know and apply grade-level phonics and word analysis skills in decoding words.</a:t>
            </a:r>
          </a:p>
          <a:p>
            <a:pPr marL="0" indent="0" algn="ctr">
              <a:buNone/>
            </a:pPr>
            <a:r>
              <a:rPr lang="en-US" sz="5400" dirty="0" smtClean="0"/>
              <a:t>e) Decode </a:t>
            </a:r>
            <a:r>
              <a:rPr lang="en-US" sz="5400" dirty="0"/>
              <a:t>two-syllable words following basic patterns by breaking the words into syllables.</a:t>
            </a:r>
            <a:endParaRPr lang="en-US" sz="5400" dirty="0" smtClean="0"/>
          </a:p>
        </p:txBody>
      </p:sp>
    </p:spTree>
    <p:extLst>
      <p:ext uri="{BB962C8B-B14F-4D97-AF65-F5344CB8AC3E}">
        <p14:creationId xmlns:p14="http://schemas.microsoft.com/office/powerpoint/2010/main" val="8001677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ELAGSE1RF3</a:t>
            </a:r>
            <a:endParaRPr lang="en-US" b="1" dirty="0"/>
          </a:p>
        </p:txBody>
      </p:sp>
      <p:sp>
        <p:nvSpPr>
          <p:cNvPr id="3" name="Content Placeholder 2"/>
          <p:cNvSpPr>
            <a:spLocks noGrp="1"/>
          </p:cNvSpPr>
          <p:nvPr>
            <p:ph idx="1"/>
          </p:nvPr>
        </p:nvSpPr>
        <p:spPr>
          <a:xfrm>
            <a:off x="936674" y="1333255"/>
            <a:ext cx="10515600" cy="5109747"/>
          </a:xfrm>
        </p:spPr>
        <p:txBody>
          <a:bodyPr>
            <a:noAutofit/>
          </a:bodyPr>
          <a:lstStyle/>
          <a:p>
            <a:pPr marL="0" indent="0" algn="ctr">
              <a:buNone/>
            </a:pPr>
            <a:r>
              <a:rPr lang="en-US" sz="5400" dirty="0" smtClean="0"/>
              <a:t>Know and apply grade-level phonics and word analysis skills in decoding words.</a:t>
            </a:r>
          </a:p>
          <a:p>
            <a:pPr marL="0" indent="0" algn="ctr">
              <a:buNone/>
            </a:pPr>
            <a:r>
              <a:rPr lang="en-US" sz="5400" dirty="0" smtClean="0"/>
              <a:t>f) Read </a:t>
            </a:r>
            <a:r>
              <a:rPr lang="en-US" sz="5400" dirty="0"/>
              <a:t>words with inflectional endings.</a:t>
            </a:r>
            <a:endParaRPr lang="en-US" sz="5400" dirty="0" smtClean="0"/>
          </a:p>
        </p:txBody>
      </p:sp>
    </p:spTree>
    <p:extLst>
      <p:ext uri="{BB962C8B-B14F-4D97-AF65-F5344CB8AC3E}">
        <p14:creationId xmlns:p14="http://schemas.microsoft.com/office/powerpoint/2010/main" val="1790072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922069"/>
            <a:ext cx="9144000" cy="3200474"/>
          </a:xfrm>
        </p:spPr>
        <p:txBody>
          <a:bodyPr>
            <a:noAutofit/>
          </a:bodyPr>
          <a:lstStyle/>
          <a:p>
            <a:r>
              <a:rPr lang="en-US" sz="11500" b="1" dirty="0" smtClean="0"/>
              <a:t>Reading Foundation </a:t>
            </a:r>
            <a:endParaRPr lang="en-US" sz="7200" dirty="0"/>
          </a:p>
        </p:txBody>
      </p:sp>
      <p:sp>
        <p:nvSpPr>
          <p:cNvPr id="5" name="Subtitle 4"/>
          <p:cNvSpPr>
            <a:spLocks noGrp="1"/>
          </p:cNvSpPr>
          <p:nvPr>
            <p:ph type="subTitle" idx="1"/>
          </p:nvPr>
        </p:nvSpPr>
        <p:spPr>
          <a:xfrm>
            <a:off x="1524000" y="4122543"/>
            <a:ext cx="9144000" cy="1655762"/>
          </a:xfrm>
        </p:spPr>
        <p:txBody>
          <a:bodyPr>
            <a:normAutofit/>
          </a:bodyPr>
          <a:lstStyle/>
          <a:p>
            <a:r>
              <a:rPr lang="en-US" sz="6600" dirty="0" smtClean="0"/>
              <a:t>Fluency</a:t>
            </a:r>
            <a:endParaRPr lang="en-US" sz="6600" dirty="0"/>
          </a:p>
        </p:txBody>
      </p:sp>
    </p:spTree>
    <p:extLst>
      <p:ext uri="{BB962C8B-B14F-4D97-AF65-F5344CB8AC3E}">
        <p14:creationId xmlns:p14="http://schemas.microsoft.com/office/powerpoint/2010/main" val="10952594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ELAGSE1RF4 </a:t>
            </a:r>
            <a:endParaRPr lang="en-US" b="1" dirty="0"/>
          </a:p>
        </p:txBody>
      </p:sp>
      <p:sp>
        <p:nvSpPr>
          <p:cNvPr id="3" name="Content Placeholder 2"/>
          <p:cNvSpPr>
            <a:spLocks noGrp="1"/>
          </p:cNvSpPr>
          <p:nvPr>
            <p:ph idx="1"/>
          </p:nvPr>
        </p:nvSpPr>
        <p:spPr>
          <a:xfrm>
            <a:off x="838200" y="1164443"/>
            <a:ext cx="10515600" cy="5475507"/>
          </a:xfrm>
        </p:spPr>
        <p:txBody>
          <a:bodyPr>
            <a:noAutofit/>
          </a:bodyPr>
          <a:lstStyle/>
          <a:p>
            <a:pPr marL="0" indent="0" algn="ctr">
              <a:buNone/>
            </a:pPr>
            <a:r>
              <a:rPr lang="en-US" sz="3600" dirty="0"/>
              <a:t>Read with sufficient accuracy and fluency to support comprehension. </a:t>
            </a:r>
            <a:endParaRPr lang="en-US" sz="3600" dirty="0" smtClean="0"/>
          </a:p>
          <a:p>
            <a:pPr marL="742950" indent="-742950" algn="ctr">
              <a:buAutoNum type="alphaLcParenR"/>
            </a:pPr>
            <a:r>
              <a:rPr lang="en-US" sz="3600" dirty="0" smtClean="0"/>
              <a:t>Read </a:t>
            </a:r>
            <a:r>
              <a:rPr lang="en-US" sz="3600" dirty="0"/>
              <a:t>on-level text with purpose and understanding. </a:t>
            </a:r>
            <a:endParaRPr lang="en-US" sz="3600" dirty="0" smtClean="0"/>
          </a:p>
          <a:p>
            <a:pPr marL="742950" indent="-742950" algn="ctr">
              <a:buAutoNum type="alphaLcParenR"/>
            </a:pPr>
            <a:r>
              <a:rPr lang="en-US" sz="3600" dirty="0" smtClean="0"/>
              <a:t> </a:t>
            </a:r>
            <a:r>
              <a:rPr lang="en-US" sz="3600" dirty="0"/>
              <a:t>Read on-level text orally with accuracy, appropriate rate, and expression on successive readings. </a:t>
            </a:r>
            <a:endParaRPr lang="en-US" sz="3600" dirty="0" smtClean="0"/>
          </a:p>
          <a:p>
            <a:pPr marL="0" indent="0" algn="ctr">
              <a:buNone/>
            </a:pPr>
            <a:r>
              <a:rPr lang="en-US" sz="3600" dirty="0" smtClean="0"/>
              <a:t>c) Use </a:t>
            </a:r>
            <a:r>
              <a:rPr lang="en-US" sz="3600" dirty="0"/>
              <a:t>context to confirm or self-correct word recognition and understanding, rereading as necessary. </a:t>
            </a:r>
            <a:r>
              <a:rPr lang="en-US" sz="3600" dirty="0" smtClean="0"/>
              <a:t>d) Read </a:t>
            </a:r>
            <a:r>
              <a:rPr lang="en-US" sz="3600" dirty="0"/>
              <a:t>grade-appropriate irregularly spelled </a:t>
            </a:r>
            <a:r>
              <a:rPr lang="en-US" sz="3600" dirty="0" smtClean="0"/>
              <a:t>words. </a:t>
            </a:r>
            <a:endParaRPr lang="en-US" sz="3600" dirty="0"/>
          </a:p>
        </p:txBody>
      </p:sp>
    </p:spTree>
    <p:extLst>
      <p:ext uri="{BB962C8B-B14F-4D97-AF65-F5344CB8AC3E}">
        <p14:creationId xmlns:p14="http://schemas.microsoft.com/office/powerpoint/2010/main" val="26510578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11500" b="1" dirty="0"/>
          </a:p>
        </p:txBody>
      </p:sp>
      <p:sp>
        <p:nvSpPr>
          <p:cNvPr id="5" name="Subtitle 4"/>
          <p:cNvSpPr>
            <a:spLocks noGrp="1"/>
          </p:cNvSpPr>
          <p:nvPr>
            <p:ph type="subTitle" idx="1"/>
          </p:nvPr>
        </p:nvSpPr>
        <p:spPr/>
        <p:txBody>
          <a:bodyPr>
            <a:normAutofit/>
          </a:bodyPr>
          <a:lstStyle/>
          <a:p>
            <a:r>
              <a:rPr lang="en-US" sz="6600" dirty="0" smtClean="0"/>
              <a:t>Text Types and Purpose </a:t>
            </a:r>
            <a:endParaRPr lang="en-US" sz="6600" dirty="0"/>
          </a:p>
        </p:txBody>
      </p:sp>
    </p:spTree>
    <p:extLst>
      <p:ext uri="{BB962C8B-B14F-4D97-AF65-F5344CB8AC3E}">
        <p14:creationId xmlns:p14="http://schemas.microsoft.com/office/powerpoint/2010/main" val="21097197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5"/>
            <a:ext cx="10515600" cy="1325563"/>
          </a:xfrm>
        </p:spPr>
        <p:txBody>
          <a:bodyPr/>
          <a:lstStyle/>
          <a:p>
            <a:pPr algn="ctr"/>
            <a:r>
              <a:rPr lang="en-US" b="1" dirty="0" smtClean="0"/>
              <a:t>ELAGSE1W1 </a:t>
            </a:r>
            <a:endParaRPr lang="en-US" b="1" dirty="0"/>
          </a:p>
        </p:txBody>
      </p:sp>
      <p:sp>
        <p:nvSpPr>
          <p:cNvPr id="3" name="Content Placeholder 2"/>
          <p:cNvSpPr>
            <a:spLocks noGrp="1"/>
          </p:cNvSpPr>
          <p:nvPr>
            <p:ph idx="1"/>
          </p:nvPr>
        </p:nvSpPr>
        <p:spPr>
          <a:xfrm>
            <a:off x="838200" y="1150376"/>
            <a:ext cx="10515600" cy="5264492"/>
          </a:xfrm>
        </p:spPr>
        <p:txBody>
          <a:bodyPr>
            <a:noAutofit/>
          </a:bodyPr>
          <a:lstStyle/>
          <a:p>
            <a:pPr marL="0" indent="0" algn="ctr">
              <a:buNone/>
            </a:pPr>
            <a:r>
              <a:rPr lang="en-US" sz="5400" dirty="0"/>
              <a:t>Write opinion pieces in which they introduce the topic or the name of the book they are writing about, state an opinion, supply a reason for the opinion, and provide some sense of closure.</a:t>
            </a:r>
          </a:p>
        </p:txBody>
      </p:sp>
    </p:spTree>
    <p:extLst>
      <p:ext uri="{BB962C8B-B14F-4D97-AF65-F5344CB8AC3E}">
        <p14:creationId xmlns:p14="http://schemas.microsoft.com/office/powerpoint/2010/main" val="3356713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ELAGSE1W2</a:t>
            </a:r>
            <a:r>
              <a:rPr lang="en-US" dirty="0" smtClean="0"/>
              <a:t> </a:t>
            </a:r>
            <a:endParaRPr lang="en-US" dirty="0"/>
          </a:p>
        </p:txBody>
      </p:sp>
      <p:sp>
        <p:nvSpPr>
          <p:cNvPr id="3" name="Content Placeholder 2"/>
          <p:cNvSpPr>
            <a:spLocks noGrp="1"/>
          </p:cNvSpPr>
          <p:nvPr>
            <p:ph idx="1"/>
          </p:nvPr>
        </p:nvSpPr>
        <p:spPr>
          <a:xfrm>
            <a:off x="838200" y="1237956"/>
            <a:ext cx="10515600" cy="4768949"/>
          </a:xfrm>
        </p:spPr>
        <p:txBody>
          <a:bodyPr>
            <a:noAutofit/>
          </a:bodyPr>
          <a:lstStyle/>
          <a:p>
            <a:pPr marL="0" indent="0" algn="ctr">
              <a:buNone/>
            </a:pPr>
            <a:r>
              <a:rPr lang="en-US" sz="6000" dirty="0"/>
              <a:t>Write informative/ explanatory texts in which they name a topic, supply some facts about the topic, and provide some sense of closure. </a:t>
            </a:r>
          </a:p>
        </p:txBody>
      </p:sp>
    </p:spTree>
    <p:extLst>
      <p:ext uri="{BB962C8B-B14F-4D97-AF65-F5344CB8AC3E}">
        <p14:creationId xmlns:p14="http://schemas.microsoft.com/office/powerpoint/2010/main" val="32802298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ELAGSE1W3</a:t>
            </a:r>
            <a:endParaRPr lang="en-US" b="1" dirty="0"/>
          </a:p>
        </p:txBody>
      </p:sp>
      <p:sp>
        <p:nvSpPr>
          <p:cNvPr id="3" name="Content Placeholder 2"/>
          <p:cNvSpPr>
            <a:spLocks noGrp="1"/>
          </p:cNvSpPr>
          <p:nvPr>
            <p:ph idx="1"/>
          </p:nvPr>
        </p:nvSpPr>
        <p:spPr>
          <a:xfrm>
            <a:off x="936674" y="967494"/>
            <a:ext cx="10515600" cy="5545847"/>
          </a:xfrm>
        </p:spPr>
        <p:txBody>
          <a:bodyPr>
            <a:noAutofit/>
          </a:bodyPr>
          <a:lstStyle/>
          <a:p>
            <a:pPr marL="0" indent="0" algn="ctr">
              <a:buNone/>
            </a:pPr>
            <a:r>
              <a:rPr lang="en-US" sz="5800" dirty="0"/>
              <a:t>Write narratives in which they recount two or more appropriately sequenced events, include some details regarding what happened, use temporal words to signal event order, and provide some sense of </a:t>
            </a:r>
            <a:r>
              <a:rPr lang="en-US" sz="5800" dirty="0" smtClean="0"/>
              <a:t>closure.</a:t>
            </a:r>
            <a:endParaRPr lang="en-US" sz="5800" dirty="0"/>
          </a:p>
        </p:txBody>
      </p:sp>
    </p:spTree>
    <p:extLst>
      <p:ext uri="{BB962C8B-B14F-4D97-AF65-F5344CB8AC3E}">
        <p14:creationId xmlns:p14="http://schemas.microsoft.com/office/powerpoint/2010/main" val="10749135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8"/>
            <a:ext cx="9144000" cy="2081310"/>
          </a:xfrm>
        </p:spPr>
        <p:txBody>
          <a:bodyPr>
            <a:noAutofit/>
          </a:bodyPr>
          <a:lstStyle/>
          <a:p>
            <a:r>
              <a:rPr lang="en-US" sz="6600" dirty="0" smtClean="0"/>
              <a:t>Production and Distribution of Writing </a:t>
            </a:r>
            <a:endParaRPr lang="en-US" sz="6600" dirty="0"/>
          </a:p>
        </p:txBody>
      </p:sp>
    </p:spTree>
    <p:extLst>
      <p:ext uri="{BB962C8B-B14F-4D97-AF65-F5344CB8AC3E}">
        <p14:creationId xmlns:p14="http://schemas.microsoft.com/office/powerpoint/2010/main" val="2404375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ELAGSE1RL3</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a:t>Describe characters, settings, and major events in a story, using key details.</a:t>
            </a:r>
          </a:p>
        </p:txBody>
      </p:sp>
    </p:spTree>
    <p:extLst>
      <p:ext uri="{BB962C8B-B14F-4D97-AF65-F5344CB8AC3E}">
        <p14:creationId xmlns:p14="http://schemas.microsoft.com/office/powerpoint/2010/main" val="34660123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09"/>
            <a:ext cx="10515600" cy="1325563"/>
          </a:xfrm>
        </p:spPr>
        <p:txBody>
          <a:bodyPr/>
          <a:lstStyle/>
          <a:p>
            <a:pPr algn="ctr"/>
            <a:r>
              <a:rPr lang="en-US" b="1" dirty="0" smtClean="0"/>
              <a:t>ELAGSE1W5 </a:t>
            </a:r>
            <a:endParaRPr lang="en-US" b="1" dirty="0"/>
          </a:p>
        </p:txBody>
      </p:sp>
      <p:sp>
        <p:nvSpPr>
          <p:cNvPr id="3" name="Content Placeholder 2"/>
          <p:cNvSpPr>
            <a:spLocks noGrp="1"/>
          </p:cNvSpPr>
          <p:nvPr>
            <p:ph idx="1"/>
          </p:nvPr>
        </p:nvSpPr>
        <p:spPr>
          <a:xfrm>
            <a:off x="838200" y="1181686"/>
            <a:ext cx="10515600" cy="5430129"/>
          </a:xfrm>
        </p:spPr>
        <p:txBody>
          <a:bodyPr>
            <a:noAutofit/>
          </a:bodyPr>
          <a:lstStyle/>
          <a:p>
            <a:pPr marL="0" indent="0" algn="ctr">
              <a:buNone/>
            </a:pPr>
            <a:r>
              <a:rPr lang="en-US" sz="6000" dirty="0"/>
              <a:t>With guidance and support from adults, focus on a topic, respond to questions and suggestions from peers, and add details to strengthen writing as needed. </a:t>
            </a:r>
            <a:endParaRPr lang="en-US" sz="6000" dirty="0" smtClean="0"/>
          </a:p>
          <a:p>
            <a:pPr marL="0" indent="0" algn="ctr">
              <a:buNone/>
            </a:pPr>
            <a:r>
              <a:rPr lang="en-US" sz="3600" dirty="0" smtClean="0"/>
              <a:t>a) </a:t>
            </a:r>
            <a:r>
              <a:rPr lang="en-US" sz="3600" dirty="0"/>
              <a:t>May include oral or written prewriting (graphic organizers). </a:t>
            </a:r>
          </a:p>
        </p:txBody>
      </p:sp>
    </p:spTree>
    <p:extLst>
      <p:ext uri="{BB962C8B-B14F-4D97-AF65-F5344CB8AC3E}">
        <p14:creationId xmlns:p14="http://schemas.microsoft.com/office/powerpoint/2010/main" val="63188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ELAGSE1W6</a:t>
            </a:r>
            <a:endParaRPr lang="en-US" b="1" dirty="0"/>
          </a:p>
        </p:txBody>
      </p:sp>
      <p:sp>
        <p:nvSpPr>
          <p:cNvPr id="3" name="Content Placeholder 2"/>
          <p:cNvSpPr>
            <a:spLocks noGrp="1"/>
          </p:cNvSpPr>
          <p:nvPr>
            <p:ph idx="1"/>
          </p:nvPr>
        </p:nvSpPr>
        <p:spPr>
          <a:xfrm>
            <a:off x="838200" y="1533378"/>
            <a:ext cx="10515600" cy="4979963"/>
          </a:xfrm>
        </p:spPr>
        <p:txBody>
          <a:bodyPr>
            <a:noAutofit/>
          </a:bodyPr>
          <a:lstStyle/>
          <a:p>
            <a:pPr marL="0" indent="0" algn="ctr">
              <a:buNone/>
            </a:pPr>
            <a:r>
              <a:rPr lang="en-US" sz="6600" dirty="0"/>
              <a:t>With guidance and support from adults, use a variety of tools to produce and publish writing, including digital tools and collaboration with peers. </a:t>
            </a:r>
          </a:p>
        </p:txBody>
      </p:sp>
    </p:spTree>
    <p:extLst>
      <p:ext uri="{BB962C8B-B14F-4D97-AF65-F5344CB8AC3E}">
        <p14:creationId xmlns:p14="http://schemas.microsoft.com/office/powerpoint/2010/main" val="15075183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7"/>
            <a:ext cx="9144000" cy="2025039"/>
          </a:xfrm>
        </p:spPr>
        <p:txBody>
          <a:bodyPr>
            <a:noAutofit/>
          </a:bodyPr>
          <a:lstStyle/>
          <a:p>
            <a:r>
              <a:rPr lang="en-US" sz="6600" dirty="0" smtClean="0"/>
              <a:t>Research to Build and Present Knowledge</a:t>
            </a:r>
            <a:endParaRPr lang="en-US" sz="6600" dirty="0"/>
          </a:p>
        </p:txBody>
      </p:sp>
    </p:spTree>
    <p:extLst>
      <p:ext uri="{BB962C8B-B14F-4D97-AF65-F5344CB8AC3E}">
        <p14:creationId xmlns:p14="http://schemas.microsoft.com/office/powerpoint/2010/main" val="1606591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10381"/>
            <a:ext cx="10515600" cy="1325563"/>
          </a:xfrm>
        </p:spPr>
        <p:txBody>
          <a:bodyPr/>
          <a:lstStyle/>
          <a:p>
            <a:pPr algn="ctr"/>
            <a:r>
              <a:rPr lang="en-US" b="1" dirty="0" smtClean="0"/>
              <a:t>ELAGSE1W7 </a:t>
            </a:r>
            <a:endParaRPr lang="en-US" b="1" dirty="0"/>
          </a:p>
        </p:txBody>
      </p:sp>
      <p:sp>
        <p:nvSpPr>
          <p:cNvPr id="3" name="Content Placeholder 2"/>
          <p:cNvSpPr>
            <a:spLocks noGrp="1"/>
          </p:cNvSpPr>
          <p:nvPr>
            <p:ph idx="1"/>
          </p:nvPr>
        </p:nvSpPr>
        <p:spPr>
          <a:xfrm>
            <a:off x="838200" y="1350498"/>
            <a:ext cx="10515600" cy="5233182"/>
          </a:xfrm>
        </p:spPr>
        <p:txBody>
          <a:bodyPr>
            <a:noAutofit/>
          </a:bodyPr>
          <a:lstStyle/>
          <a:p>
            <a:pPr marL="0" indent="0" algn="ctr">
              <a:buNone/>
            </a:pPr>
            <a:r>
              <a:rPr lang="en-US" sz="6000" dirty="0"/>
              <a:t>Participate in shared research and writing projects (e.g., exploring a number of “how-to” books on a given topic and use them to write a sequence of instructions).</a:t>
            </a:r>
          </a:p>
        </p:txBody>
      </p:sp>
    </p:spTree>
    <p:extLst>
      <p:ext uri="{BB962C8B-B14F-4D97-AF65-F5344CB8AC3E}">
        <p14:creationId xmlns:p14="http://schemas.microsoft.com/office/powerpoint/2010/main" val="3666657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3749"/>
            <a:ext cx="10515600" cy="1325563"/>
          </a:xfrm>
        </p:spPr>
        <p:txBody>
          <a:bodyPr/>
          <a:lstStyle/>
          <a:p>
            <a:pPr algn="ctr"/>
            <a:r>
              <a:rPr lang="en-US" b="1" dirty="0" smtClean="0"/>
              <a:t>ELAGSE1W8</a:t>
            </a:r>
            <a:r>
              <a:rPr lang="en-US" dirty="0" smtClean="0"/>
              <a:t> </a:t>
            </a:r>
            <a:endParaRPr lang="en-US" dirty="0"/>
          </a:p>
        </p:txBody>
      </p:sp>
      <p:sp>
        <p:nvSpPr>
          <p:cNvPr id="3" name="Content Placeholder 2"/>
          <p:cNvSpPr>
            <a:spLocks noGrp="1"/>
          </p:cNvSpPr>
          <p:nvPr>
            <p:ph idx="1"/>
          </p:nvPr>
        </p:nvSpPr>
        <p:spPr>
          <a:xfrm>
            <a:off x="838200" y="1519312"/>
            <a:ext cx="10515600" cy="4951826"/>
          </a:xfrm>
        </p:spPr>
        <p:txBody>
          <a:bodyPr>
            <a:normAutofit/>
          </a:bodyPr>
          <a:lstStyle/>
          <a:p>
            <a:pPr marL="0" indent="0" algn="ctr">
              <a:buNone/>
            </a:pPr>
            <a:r>
              <a:rPr lang="en-US" sz="6000" dirty="0"/>
              <a:t>With guidance and support from adults, recall information from experiences or gather information from provided sources to answer a question.</a:t>
            </a:r>
          </a:p>
        </p:txBody>
      </p:sp>
    </p:spTree>
    <p:extLst>
      <p:ext uri="{BB962C8B-B14F-4D97-AF65-F5344CB8AC3E}">
        <p14:creationId xmlns:p14="http://schemas.microsoft.com/office/powerpoint/2010/main" val="4159629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92369"/>
            <a:ext cx="9144000" cy="3397421"/>
          </a:xfrm>
        </p:spPr>
        <p:txBody>
          <a:bodyPr>
            <a:noAutofit/>
          </a:bodyPr>
          <a:lstStyle/>
          <a:p>
            <a:r>
              <a:rPr lang="en-US" sz="11500" b="1" dirty="0" smtClean="0"/>
              <a:t>Speaking and Listening</a:t>
            </a:r>
            <a:endParaRPr lang="en-US" sz="11500" b="1" dirty="0"/>
          </a:p>
        </p:txBody>
      </p:sp>
      <p:sp>
        <p:nvSpPr>
          <p:cNvPr id="5" name="Subtitle 4"/>
          <p:cNvSpPr>
            <a:spLocks noGrp="1"/>
          </p:cNvSpPr>
          <p:nvPr>
            <p:ph type="subTitle" idx="1"/>
          </p:nvPr>
        </p:nvSpPr>
        <p:spPr>
          <a:xfrm>
            <a:off x="1524000" y="4136610"/>
            <a:ext cx="9144000" cy="1655762"/>
          </a:xfrm>
        </p:spPr>
        <p:txBody>
          <a:bodyPr>
            <a:noAutofit/>
          </a:bodyPr>
          <a:lstStyle/>
          <a:p>
            <a:r>
              <a:rPr lang="en-US" sz="6600" dirty="0" smtClean="0"/>
              <a:t>Comprehension and Collaboration </a:t>
            </a:r>
            <a:endParaRPr lang="en-US" sz="6600" dirty="0"/>
          </a:p>
        </p:txBody>
      </p:sp>
    </p:spTree>
    <p:extLst>
      <p:ext uri="{BB962C8B-B14F-4D97-AF65-F5344CB8AC3E}">
        <p14:creationId xmlns:p14="http://schemas.microsoft.com/office/powerpoint/2010/main" val="11951408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53071"/>
            <a:ext cx="10515600" cy="1325563"/>
          </a:xfrm>
        </p:spPr>
        <p:txBody>
          <a:bodyPr/>
          <a:lstStyle/>
          <a:p>
            <a:pPr algn="ctr"/>
            <a:r>
              <a:rPr lang="en-US" b="1" dirty="0" smtClean="0"/>
              <a:t>ELAGSE1SL1 </a:t>
            </a:r>
            <a:endParaRPr lang="en-US" b="1" dirty="0"/>
          </a:p>
        </p:txBody>
      </p:sp>
      <p:sp>
        <p:nvSpPr>
          <p:cNvPr id="5" name="Content Placeholder 4"/>
          <p:cNvSpPr>
            <a:spLocks noGrp="1"/>
          </p:cNvSpPr>
          <p:nvPr>
            <p:ph idx="1"/>
          </p:nvPr>
        </p:nvSpPr>
        <p:spPr>
          <a:xfrm>
            <a:off x="407963" y="1153552"/>
            <a:ext cx="11394831" cy="5528602"/>
          </a:xfrm>
        </p:spPr>
        <p:txBody>
          <a:bodyPr>
            <a:noAutofit/>
          </a:bodyPr>
          <a:lstStyle/>
          <a:p>
            <a:pPr marL="0" indent="0" algn="ctr">
              <a:buNone/>
            </a:pPr>
            <a:r>
              <a:rPr lang="en-US" sz="4400" dirty="0" smtClean="0"/>
              <a:t>Participate in collaborative conversations with diverse partners about grade 1 topics and texts with peers and adults in small and larger groups. </a:t>
            </a:r>
          </a:p>
          <a:p>
            <a:pPr marL="742950" indent="-742950" algn="ctr">
              <a:buAutoNum type="alphaLcParenR"/>
            </a:pPr>
            <a:r>
              <a:rPr lang="en-US" sz="3200" dirty="0" smtClean="0"/>
              <a:t>Follow agreed-upon rules for discussions (e.g., listening to others and taking turns speaking about the topics and texts under discussion). </a:t>
            </a:r>
          </a:p>
          <a:p>
            <a:pPr marL="742950" indent="-742950" algn="ctr">
              <a:buAutoNum type="alphaLcParenR"/>
            </a:pPr>
            <a:r>
              <a:rPr lang="en-US" sz="3200" dirty="0"/>
              <a:t>Build on others’ talk in conversations by responding to the comments of others through multiple exchanges</a:t>
            </a:r>
            <a:r>
              <a:rPr lang="en-US" sz="3200" dirty="0" smtClean="0"/>
              <a:t>.</a:t>
            </a:r>
          </a:p>
          <a:p>
            <a:pPr marL="0" indent="0" algn="ctr">
              <a:buNone/>
            </a:pPr>
            <a:r>
              <a:rPr lang="en-US" sz="3200" dirty="0" smtClean="0"/>
              <a:t>c) Ask </a:t>
            </a:r>
            <a:r>
              <a:rPr lang="en-US" sz="3200" dirty="0"/>
              <a:t>questions to clear up any confusion about the topics and texts under discussion</a:t>
            </a:r>
            <a:r>
              <a:rPr lang="en-US" sz="3600" dirty="0"/>
              <a:t>.</a:t>
            </a:r>
          </a:p>
        </p:txBody>
      </p:sp>
    </p:spTree>
    <p:extLst>
      <p:ext uri="{BB962C8B-B14F-4D97-AF65-F5344CB8AC3E}">
        <p14:creationId xmlns:p14="http://schemas.microsoft.com/office/powerpoint/2010/main" val="29679970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77"/>
            <a:ext cx="10515600" cy="1325563"/>
          </a:xfrm>
        </p:spPr>
        <p:txBody>
          <a:bodyPr/>
          <a:lstStyle/>
          <a:p>
            <a:pPr algn="ctr"/>
            <a:r>
              <a:rPr lang="en-US" b="1" dirty="0" smtClean="0"/>
              <a:t>ELAGSE1SL2 </a:t>
            </a:r>
            <a:endParaRPr lang="en-US" b="1" dirty="0"/>
          </a:p>
        </p:txBody>
      </p:sp>
      <p:sp>
        <p:nvSpPr>
          <p:cNvPr id="3" name="Content Placeholder 2"/>
          <p:cNvSpPr>
            <a:spLocks noGrp="1"/>
          </p:cNvSpPr>
          <p:nvPr>
            <p:ph idx="1"/>
          </p:nvPr>
        </p:nvSpPr>
        <p:spPr>
          <a:xfrm>
            <a:off x="838200" y="1347322"/>
            <a:ext cx="10515600" cy="5222289"/>
          </a:xfrm>
        </p:spPr>
        <p:txBody>
          <a:bodyPr>
            <a:noAutofit/>
          </a:bodyPr>
          <a:lstStyle/>
          <a:p>
            <a:pPr marL="0" indent="0" algn="ctr">
              <a:buNone/>
            </a:pPr>
            <a:r>
              <a:rPr lang="en-US" sz="6600" dirty="0"/>
              <a:t>Ask and answer questions about key details in a text read aloud or information presented orally or through other media.</a:t>
            </a:r>
          </a:p>
        </p:txBody>
      </p:sp>
    </p:spTree>
    <p:extLst>
      <p:ext uri="{BB962C8B-B14F-4D97-AF65-F5344CB8AC3E}">
        <p14:creationId xmlns:p14="http://schemas.microsoft.com/office/powerpoint/2010/main" val="15414512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36674" y="182245"/>
            <a:ext cx="10515600" cy="1325563"/>
          </a:xfrm>
        </p:spPr>
        <p:txBody>
          <a:bodyPr/>
          <a:lstStyle/>
          <a:p>
            <a:pPr algn="ctr"/>
            <a:r>
              <a:rPr lang="en-US" b="1" dirty="0" smtClean="0"/>
              <a:t>ELAGSE1SL3</a:t>
            </a:r>
            <a:endParaRPr lang="en-US" b="1" dirty="0"/>
          </a:p>
        </p:txBody>
      </p:sp>
      <p:sp>
        <p:nvSpPr>
          <p:cNvPr id="3" name="Content Placeholder 2"/>
          <p:cNvSpPr>
            <a:spLocks noGrp="1"/>
          </p:cNvSpPr>
          <p:nvPr>
            <p:ph idx="1"/>
          </p:nvPr>
        </p:nvSpPr>
        <p:spPr>
          <a:xfrm>
            <a:off x="936674" y="1164442"/>
            <a:ext cx="10515600" cy="5419238"/>
          </a:xfrm>
        </p:spPr>
        <p:txBody>
          <a:bodyPr>
            <a:noAutofit/>
          </a:bodyPr>
          <a:lstStyle/>
          <a:p>
            <a:pPr marL="0" indent="0" algn="ctr">
              <a:buNone/>
            </a:pPr>
            <a:r>
              <a:rPr lang="en-US" sz="6600" dirty="0"/>
              <a:t>Ask and answer questions about what a speaker says in order to gather additional information or clarify something that is not understood.</a:t>
            </a:r>
          </a:p>
        </p:txBody>
      </p:sp>
    </p:spTree>
    <p:extLst>
      <p:ext uri="{BB962C8B-B14F-4D97-AF65-F5344CB8AC3E}">
        <p14:creationId xmlns:p14="http://schemas.microsoft.com/office/powerpoint/2010/main" val="42662043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393895"/>
            <a:ext cx="9144000" cy="3116068"/>
          </a:xfrm>
        </p:spPr>
        <p:txBody>
          <a:bodyPr>
            <a:noAutofit/>
          </a:bodyPr>
          <a:lstStyle/>
          <a:p>
            <a:r>
              <a:rPr lang="en-US" sz="11500" b="1" dirty="0" smtClean="0"/>
              <a:t>Speaking and Listening</a:t>
            </a:r>
            <a:endParaRPr lang="en-US" sz="6600" dirty="0"/>
          </a:p>
        </p:txBody>
      </p:sp>
      <p:sp>
        <p:nvSpPr>
          <p:cNvPr id="5" name="Subtitle 4"/>
          <p:cNvSpPr>
            <a:spLocks noGrp="1"/>
          </p:cNvSpPr>
          <p:nvPr>
            <p:ph type="subTitle" idx="1"/>
          </p:nvPr>
        </p:nvSpPr>
        <p:spPr>
          <a:xfrm>
            <a:off x="1397391" y="3784209"/>
            <a:ext cx="9144000" cy="2106637"/>
          </a:xfrm>
        </p:spPr>
        <p:txBody>
          <a:bodyPr>
            <a:noAutofit/>
          </a:bodyPr>
          <a:lstStyle/>
          <a:p>
            <a:r>
              <a:rPr lang="en-US" sz="6600" dirty="0" smtClean="0"/>
              <a:t>Presentation of Knowledge and Ideas</a:t>
            </a:r>
            <a:endParaRPr lang="en-US" sz="6600" dirty="0"/>
          </a:p>
        </p:txBody>
      </p:sp>
    </p:spTree>
    <p:extLst>
      <p:ext uri="{BB962C8B-B14F-4D97-AF65-F5344CB8AC3E}">
        <p14:creationId xmlns:p14="http://schemas.microsoft.com/office/powerpoint/2010/main" val="141793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11369" y="1199636"/>
            <a:ext cx="10509161" cy="2387600"/>
          </a:xfrm>
        </p:spPr>
        <p:txBody>
          <a:bodyPr>
            <a:noAutofit/>
          </a:bodyPr>
          <a:lstStyle/>
          <a:p>
            <a:r>
              <a:rPr lang="en-US" sz="11500" b="1" dirty="0" smtClean="0"/>
              <a:t>Reading Literary</a:t>
            </a:r>
            <a:endParaRPr lang="en-US" sz="11500" b="1" dirty="0"/>
          </a:p>
        </p:txBody>
      </p:sp>
      <p:sp>
        <p:nvSpPr>
          <p:cNvPr id="5" name="Subtitle 4"/>
          <p:cNvSpPr>
            <a:spLocks noGrp="1"/>
          </p:cNvSpPr>
          <p:nvPr>
            <p:ph type="subTitle" idx="1"/>
          </p:nvPr>
        </p:nvSpPr>
        <p:spPr>
          <a:xfrm>
            <a:off x="1524000" y="3820978"/>
            <a:ext cx="9144000" cy="1655762"/>
          </a:xfrm>
        </p:spPr>
        <p:txBody>
          <a:bodyPr>
            <a:normAutofit/>
          </a:bodyPr>
          <a:lstStyle/>
          <a:p>
            <a:r>
              <a:rPr lang="en-US" sz="6600" dirty="0" smtClean="0"/>
              <a:t>Craft and Structure</a:t>
            </a:r>
            <a:endParaRPr lang="en-US" sz="6600" dirty="0"/>
          </a:p>
        </p:txBody>
      </p:sp>
    </p:spTree>
    <p:extLst>
      <p:ext uri="{BB962C8B-B14F-4D97-AF65-F5344CB8AC3E}">
        <p14:creationId xmlns:p14="http://schemas.microsoft.com/office/powerpoint/2010/main" val="24272430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ELAGSE1SL4</a:t>
            </a:r>
            <a:endParaRPr lang="en-US" b="1" dirty="0"/>
          </a:p>
        </p:txBody>
      </p:sp>
      <p:sp>
        <p:nvSpPr>
          <p:cNvPr id="3" name="Content Placeholder 2"/>
          <p:cNvSpPr>
            <a:spLocks noGrp="1"/>
          </p:cNvSpPr>
          <p:nvPr>
            <p:ph idx="1"/>
          </p:nvPr>
        </p:nvSpPr>
        <p:spPr>
          <a:xfrm>
            <a:off x="838200" y="1690688"/>
            <a:ext cx="10515600" cy="4681977"/>
          </a:xfrm>
        </p:spPr>
        <p:txBody>
          <a:bodyPr>
            <a:noAutofit/>
          </a:bodyPr>
          <a:lstStyle/>
          <a:p>
            <a:pPr marL="0" indent="0" algn="ctr">
              <a:buNone/>
            </a:pPr>
            <a:r>
              <a:rPr lang="en-US" sz="6600" dirty="0"/>
              <a:t>Describe people, places, things, and events with relevant details, expressing ideas and feelings clearly.</a:t>
            </a:r>
          </a:p>
        </p:txBody>
      </p:sp>
    </p:spTree>
    <p:extLst>
      <p:ext uri="{BB962C8B-B14F-4D97-AF65-F5344CB8AC3E}">
        <p14:creationId xmlns:p14="http://schemas.microsoft.com/office/powerpoint/2010/main" val="35787270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ELAGSE1SL5</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a:t>Add drawings or other visual displays to descriptions when appropriate to clarify ideas, thoughts, and feelings. </a:t>
            </a:r>
          </a:p>
        </p:txBody>
      </p:sp>
    </p:spTree>
    <p:extLst>
      <p:ext uri="{BB962C8B-B14F-4D97-AF65-F5344CB8AC3E}">
        <p14:creationId xmlns:p14="http://schemas.microsoft.com/office/powerpoint/2010/main" val="15842952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ELAGSE1SL6</a:t>
            </a:r>
            <a:endParaRPr lang="en-US" b="1" dirty="0"/>
          </a:p>
        </p:txBody>
      </p:sp>
      <p:sp>
        <p:nvSpPr>
          <p:cNvPr id="3" name="Content Placeholder 2"/>
          <p:cNvSpPr>
            <a:spLocks noGrp="1"/>
          </p:cNvSpPr>
          <p:nvPr>
            <p:ph idx="1"/>
          </p:nvPr>
        </p:nvSpPr>
        <p:spPr/>
        <p:txBody>
          <a:bodyPr>
            <a:normAutofit lnSpcReduction="10000"/>
          </a:bodyPr>
          <a:lstStyle/>
          <a:p>
            <a:pPr marL="0" indent="0" algn="ctr">
              <a:buNone/>
            </a:pPr>
            <a:r>
              <a:rPr lang="en-US" sz="6600" dirty="0"/>
              <a:t>Produce complete sentences when appropriate to task and situation. (See grade 1 Language standards 1 and 3 for specific expectations.)</a:t>
            </a:r>
          </a:p>
        </p:txBody>
      </p:sp>
    </p:spTree>
    <p:extLst>
      <p:ext uri="{BB962C8B-B14F-4D97-AF65-F5344CB8AC3E}">
        <p14:creationId xmlns:p14="http://schemas.microsoft.com/office/powerpoint/2010/main" val="7788343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11500" b="1" dirty="0"/>
          </a:p>
        </p:txBody>
      </p:sp>
      <p:sp>
        <p:nvSpPr>
          <p:cNvPr id="5" name="Subtitle 4"/>
          <p:cNvSpPr>
            <a:spLocks noGrp="1"/>
          </p:cNvSpPr>
          <p:nvPr>
            <p:ph type="subTitle" idx="1"/>
          </p:nvPr>
        </p:nvSpPr>
        <p:spPr>
          <a:xfrm>
            <a:off x="1524000" y="3602038"/>
            <a:ext cx="9144000" cy="1898430"/>
          </a:xfrm>
        </p:spPr>
        <p:txBody>
          <a:bodyPr>
            <a:noAutofit/>
          </a:bodyPr>
          <a:lstStyle/>
          <a:p>
            <a:r>
              <a:rPr lang="en-US" sz="6600" dirty="0" smtClean="0"/>
              <a:t>Conventions of Standard English </a:t>
            </a:r>
            <a:endParaRPr lang="en-US" sz="6600" dirty="0"/>
          </a:p>
        </p:txBody>
      </p:sp>
    </p:spTree>
    <p:extLst>
      <p:ext uri="{BB962C8B-B14F-4D97-AF65-F5344CB8AC3E}">
        <p14:creationId xmlns:p14="http://schemas.microsoft.com/office/powerpoint/2010/main" val="12944269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0"/>
            <a:ext cx="10515600" cy="1325563"/>
          </a:xfrm>
        </p:spPr>
        <p:txBody>
          <a:bodyPr/>
          <a:lstStyle/>
          <a:p>
            <a:pPr algn="ctr"/>
            <a:r>
              <a:rPr lang="en-US" b="1" dirty="0" smtClean="0"/>
              <a:t>ELAGSE1L1</a:t>
            </a:r>
            <a:endParaRPr lang="en-US" b="1" dirty="0"/>
          </a:p>
        </p:txBody>
      </p:sp>
      <p:sp>
        <p:nvSpPr>
          <p:cNvPr id="3" name="Content Placeholder 2"/>
          <p:cNvSpPr>
            <a:spLocks noGrp="1"/>
          </p:cNvSpPr>
          <p:nvPr>
            <p:ph idx="1"/>
          </p:nvPr>
        </p:nvSpPr>
        <p:spPr>
          <a:xfrm>
            <a:off x="393895" y="1150375"/>
            <a:ext cx="11535508" cy="4856529"/>
          </a:xfrm>
        </p:spPr>
        <p:txBody>
          <a:bodyPr>
            <a:normAutofit/>
          </a:bodyPr>
          <a:lstStyle/>
          <a:p>
            <a:pPr marL="0" indent="0" algn="ctr">
              <a:buNone/>
            </a:pPr>
            <a:r>
              <a:rPr lang="en-US" sz="5400" dirty="0" smtClean="0"/>
              <a:t>Demonstrate command of the conventions of standard English grammar and usage when writing or speaking. </a:t>
            </a:r>
          </a:p>
          <a:p>
            <a:pPr marL="0" indent="0" algn="ctr">
              <a:buNone/>
            </a:pPr>
            <a:r>
              <a:rPr lang="en-US" sz="5400" dirty="0" smtClean="0"/>
              <a:t>a) </a:t>
            </a:r>
            <a:r>
              <a:rPr lang="en-US" sz="5400" dirty="0"/>
              <a:t>Print all upper- and lowercase letters. </a:t>
            </a:r>
            <a:endParaRPr lang="en-US" sz="5400" dirty="0" smtClean="0"/>
          </a:p>
        </p:txBody>
      </p:sp>
    </p:spTree>
    <p:extLst>
      <p:ext uri="{BB962C8B-B14F-4D97-AF65-F5344CB8AC3E}">
        <p14:creationId xmlns:p14="http://schemas.microsoft.com/office/powerpoint/2010/main" val="35625116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6312"/>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178510"/>
            <a:ext cx="10515600" cy="5151951"/>
          </a:xfrm>
        </p:spPr>
        <p:txBody>
          <a:bodyPr>
            <a:noAutofit/>
          </a:bodyPr>
          <a:lstStyle/>
          <a:p>
            <a:pPr marL="0" indent="0" algn="ctr">
              <a:buNone/>
            </a:pPr>
            <a:r>
              <a:rPr lang="en-US" sz="6000" dirty="0" smtClean="0"/>
              <a:t>Demonstrate command of the conventions of standard English grammar and usage when writing or speaking.</a:t>
            </a:r>
          </a:p>
          <a:p>
            <a:pPr marL="0" indent="0" algn="ctr">
              <a:buNone/>
            </a:pPr>
            <a:r>
              <a:rPr lang="en-US" sz="6000" dirty="0" smtClean="0"/>
              <a:t> b) Use </a:t>
            </a:r>
            <a:r>
              <a:rPr lang="en-US" sz="6000" dirty="0"/>
              <a:t>common, proper, and possessive nouns.</a:t>
            </a:r>
            <a:endParaRPr lang="en-US" sz="6000" dirty="0" smtClean="0"/>
          </a:p>
        </p:txBody>
      </p:sp>
    </p:spTree>
    <p:extLst>
      <p:ext uri="{BB962C8B-B14F-4D97-AF65-F5344CB8AC3E}">
        <p14:creationId xmlns:p14="http://schemas.microsoft.com/office/powerpoint/2010/main" val="35476972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069145"/>
            <a:ext cx="10515600" cy="5387926"/>
          </a:xfrm>
        </p:spPr>
        <p:txBody>
          <a:bodyPr>
            <a:noAutofit/>
          </a:bodyPr>
          <a:lstStyle/>
          <a:p>
            <a:pPr marL="0" indent="0" algn="ctr">
              <a:buNone/>
            </a:pPr>
            <a:r>
              <a:rPr lang="en-US" sz="5200" dirty="0" smtClean="0"/>
              <a:t>Demonstrate command of the conventions of standard English grammar and usage when writing or speaking. </a:t>
            </a:r>
          </a:p>
          <a:p>
            <a:pPr marL="0" indent="0" algn="ctr">
              <a:buNone/>
            </a:pPr>
            <a:r>
              <a:rPr lang="en-US" sz="5400" dirty="0" smtClean="0"/>
              <a:t>c) </a:t>
            </a:r>
            <a:r>
              <a:rPr lang="en-US" sz="5400" dirty="0"/>
              <a:t>Use singular and plural nouns with matching verbs in basic sentences (e.g., He hops; We hop).</a:t>
            </a:r>
            <a:endParaRPr lang="en-US" sz="5200" dirty="0" smtClean="0"/>
          </a:p>
        </p:txBody>
      </p:sp>
    </p:spTree>
    <p:extLst>
      <p:ext uri="{BB962C8B-B14F-4D97-AF65-F5344CB8AC3E}">
        <p14:creationId xmlns:p14="http://schemas.microsoft.com/office/powerpoint/2010/main" val="6258706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071"/>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069145"/>
            <a:ext cx="10515600" cy="5373858"/>
          </a:xfrm>
        </p:spPr>
        <p:txBody>
          <a:bodyPr>
            <a:noAutofit/>
          </a:bodyPr>
          <a:lstStyle/>
          <a:p>
            <a:pPr marL="0" indent="0" algn="ctr">
              <a:buNone/>
            </a:pPr>
            <a:r>
              <a:rPr lang="en-US" sz="5400" dirty="0" smtClean="0"/>
              <a:t>Demonstrate command of the conventions of standard English grammar and usage when writing or speaking. </a:t>
            </a:r>
          </a:p>
          <a:p>
            <a:pPr marL="0" indent="0" algn="ctr">
              <a:buNone/>
            </a:pPr>
            <a:r>
              <a:rPr lang="en-US" sz="5200" dirty="0" smtClean="0"/>
              <a:t>d) </a:t>
            </a:r>
            <a:r>
              <a:rPr lang="en-US" sz="5200" dirty="0"/>
              <a:t>Use personal, possessive, and indefinite pronouns (e.g., I, me, my; they, them, their, anyone, everything).</a:t>
            </a:r>
            <a:endParaRPr lang="en-US" sz="5200" dirty="0" smtClean="0"/>
          </a:p>
        </p:txBody>
      </p:sp>
    </p:spTree>
    <p:extLst>
      <p:ext uri="{BB962C8B-B14F-4D97-AF65-F5344CB8AC3E}">
        <p14:creationId xmlns:p14="http://schemas.microsoft.com/office/powerpoint/2010/main" val="397088376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153551"/>
            <a:ext cx="10515600" cy="5458264"/>
          </a:xfrm>
        </p:spPr>
        <p:txBody>
          <a:bodyPr>
            <a:noAutofit/>
          </a:bodyPr>
          <a:lstStyle/>
          <a:p>
            <a:pPr marL="0" indent="0" algn="ctr">
              <a:buNone/>
            </a:pPr>
            <a:r>
              <a:rPr lang="en-US" sz="5000" dirty="0" smtClean="0"/>
              <a:t>Demonstrate command of the conventions of standard English grammar and usage when writing or speaking. </a:t>
            </a:r>
          </a:p>
          <a:p>
            <a:pPr marL="0" indent="0" algn="ctr">
              <a:buNone/>
            </a:pPr>
            <a:r>
              <a:rPr lang="en-US" sz="4600" dirty="0" smtClean="0"/>
              <a:t>e) </a:t>
            </a:r>
            <a:r>
              <a:rPr lang="en-US" sz="4600" dirty="0"/>
              <a:t>Use verbs to convey a sense of past, present, and future (e.g., Yesterday I walked home; Today I walk home; Tomorrow I will walk home).</a:t>
            </a:r>
            <a:endParaRPr lang="en-US" sz="4600" dirty="0" smtClean="0"/>
          </a:p>
        </p:txBody>
      </p:sp>
    </p:spTree>
    <p:extLst>
      <p:ext uri="{BB962C8B-B14F-4D97-AF65-F5344CB8AC3E}">
        <p14:creationId xmlns:p14="http://schemas.microsoft.com/office/powerpoint/2010/main" val="20347830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083212"/>
            <a:ext cx="10515600" cy="5556739"/>
          </a:xfrm>
        </p:spPr>
        <p:txBody>
          <a:bodyPr>
            <a:normAutofit/>
          </a:bodyPr>
          <a:lstStyle/>
          <a:p>
            <a:pPr marL="0" indent="0" algn="ctr">
              <a:buNone/>
            </a:pPr>
            <a:r>
              <a:rPr lang="en-US" sz="6000" dirty="0" smtClean="0"/>
              <a:t>Demonstrate command of the conventions of standard English grammar and usage when writing or speaking. </a:t>
            </a:r>
          </a:p>
          <a:p>
            <a:pPr marL="0" indent="0" algn="ctr">
              <a:buNone/>
            </a:pPr>
            <a:r>
              <a:rPr lang="en-US" sz="6000" dirty="0" smtClean="0"/>
              <a:t>f) </a:t>
            </a:r>
            <a:r>
              <a:rPr lang="en-US" sz="6000" dirty="0"/>
              <a:t>Use frequently occurring adjectives.</a:t>
            </a:r>
            <a:endParaRPr lang="en-US" sz="6000" dirty="0" smtClean="0"/>
          </a:p>
          <a:p>
            <a:endParaRPr lang="en-US" dirty="0"/>
          </a:p>
        </p:txBody>
      </p:sp>
    </p:spTree>
    <p:extLst>
      <p:ext uri="{BB962C8B-B14F-4D97-AF65-F5344CB8AC3E}">
        <p14:creationId xmlns:p14="http://schemas.microsoft.com/office/powerpoint/2010/main" val="441181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ELAGSE1RL4</a:t>
            </a:r>
            <a:endParaRPr lang="en-US" b="1" dirty="0"/>
          </a:p>
        </p:txBody>
      </p:sp>
      <p:sp>
        <p:nvSpPr>
          <p:cNvPr id="5" name="Content Placeholder 4"/>
          <p:cNvSpPr>
            <a:spLocks noGrp="1"/>
          </p:cNvSpPr>
          <p:nvPr>
            <p:ph idx="1"/>
          </p:nvPr>
        </p:nvSpPr>
        <p:spPr/>
        <p:txBody>
          <a:bodyPr>
            <a:normAutofit/>
          </a:bodyPr>
          <a:lstStyle/>
          <a:p>
            <a:pPr marL="0" indent="0" algn="ctr">
              <a:buNone/>
            </a:pPr>
            <a:r>
              <a:rPr lang="en-US" sz="6600" dirty="0"/>
              <a:t>Identify words and phrases in stories or poems that suggest feelings or appeal to the senses. </a:t>
            </a:r>
          </a:p>
        </p:txBody>
      </p:sp>
    </p:spTree>
    <p:extLst>
      <p:ext uri="{BB962C8B-B14F-4D97-AF65-F5344CB8AC3E}">
        <p14:creationId xmlns:p14="http://schemas.microsoft.com/office/powerpoint/2010/main" val="2536949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083212"/>
            <a:ext cx="10515600" cy="5556739"/>
          </a:xfrm>
        </p:spPr>
        <p:txBody>
          <a:bodyPr>
            <a:normAutofit lnSpcReduction="10000"/>
          </a:bodyPr>
          <a:lstStyle/>
          <a:p>
            <a:pPr marL="0" indent="0" algn="ctr">
              <a:buNone/>
            </a:pPr>
            <a:r>
              <a:rPr lang="en-US" sz="6000" dirty="0" smtClean="0"/>
              <a:t>Demonstrate command of the conventions of standard English grammar and usage when writing or speaking. </a:t>
            </a:r>
          </a:p>
          <a:p>
            <a:pPr marL="0" indent="0" algn="ctr">
              <a:buNone/>
            </a:pPr>
            <a:r>
              <a:rPr lang="en-US" sz="6000" dirty="0" smtClean="0"/>
              <a:t>g) </a:t>
            </a:r>
            <a:r>
              <a:rPr lang="en-US" sz="6000" dirty="0"/>
              <a:t>Use frequently occurring conjunctions (e.g., and, but, or, so, because)</a:t>
            </a:r>
            <a:endParaRPr lang="en-US" sz="6000" dirty="0" smtClean="0"/>
          </a:p>
          <a:p>
            <a:pPr marL="0" indent="0">
              <a:buNone/>
            </a:pPr>
            <a:endParaRPr lang="en-US" dirty="0"/>
          </a:p>
        </p:txBody>
      </p:sp>
    </p:spTree>
    <p:extLst>
      <p:ext uri="{BB962C8B-B14F-4D97-AF65-F5344CB8AC3E}">
        <p14:creationId xmlns:p14="http://schemas.microsoft.com/office/powerpoint/2010/main" val="5535965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083212"/>
            <a:ext cx="10515600" cy="5556739"/>
          </a:xfrm>
        </p:spPr>
        <p:txBody>
          <a:bodyPr>
            <a:normAutofit/>
          </a:bodyPr>
          <a:lstStyle/>
          <a:p>
            <a:pPr marL="0" indent="0" algn="ctr">
              <a:buNone/>
            </a:pPr>
            <a:r>
              <a:rPr lang="en-US" sz="6000" dirty="0" smtClean="0"/>
              <a:t>Demonstrate command of the conventions of standard English grammar and usage when writing or speaking. </a:t>
            </a:r>
          </a:p>
          <a:p>
            <a:pPr marL="0" indent="0" algn="ctr">
              <a:buNone/>
            </a:pPr>
            <a:r>
              <a:rPr lang="en-US" sz="6000" dirty="0" smtClean="0"/>
              <a:t>h) </a:t>
            </a:r>
            <a:r>
              <a:rPr lang="en-US" sz="6000" dirty="0"/>
              <a:t>Use determiners (e.g., articles, demonstratives)</a:t>
            </a:r>
          </a:p>
        </p:txBody>
      </p:sp>
    </p:spTree>
    <p:extLst>
      <p:ext uri="{BB962C8B-B14F-4D97-AF65-F5344CB8AC3E}">
        <p14:creationId xmlns:p14="http://schemas.microsoft.com/office/powerpoint/2010/main" val="2985822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083212"/>
            <a:ext cx="10515600" cy="5556739"/>
          </a:xfrm>
        </p:spPr>
        <p:txBody>
          <a:bodyPr>
            <a:normAutofit lnSpcReduction="10000"/>
          </a:bodyPr>
          <a:lstStyle/>
          <a:p>
            <a:pPr marL="0" indent="0" algn="ctr">
              <a:buNone/>
            </a:pPr>
            <a:r>
              <a:rPr lang="en-US" sz="6000" dirty="0" smtClean="0"/>
              <a:t>Demonstrate command of the conventions of standard English grammar and usage when writing or speaking. </a:t>
            </a:r>
          </a:p>
          <a:p>
            <a:pPr marL="0" indent="0" algn="ctr">
              <a:buNone/>
            </a:pPr>
            <a:r>
              <a:rPr lang="en-US" sz="6000" dirty="0" err="1" smtClean="0"/>
              <a:t>i</a:t>
            </a:r>
            <a:r>
              <a:rPr lang="en-US" sz="6000" dirty="0" smtClean="0"/>
              <a:t>) </a:t>
            </a:r>
            <a:r>
              <a:rPr lang="en-US" sz="6000" dirty="0"/>
              <a:t>Use frequently occurring prepositions (e.g., during, beyond, toward).</a:t>
            </a:r>
            <a:endParaRPr lang="en-US" sz="6000" dirty="0" smtClean="0"/>
          </a:p>
          <a:p>
            <a:pPr marL="0" indent="0">
              <a:buNone/>
            </a:pPr>
            <a:endParaRPr lang="en-US" dirty="0"/>
          </a:p>
        </p:txBody>
      </p:sp>
    </p:spTree>
    <p:extLst>
      <p:ext uri="{BB962C8B-B14F-4D97-AF65-F5344CB8AC3E}">
        <p14:creationId xmlns:p14="http://schemas.microsoft.com/office/powerpoint/2010/main" val="33845389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083212"/>
            <a:ext cx="10515600" cy="5556739"/>
          </a:xfrm>
        </p:spPr>
        <p:txBody>
          <a:bodyPr>
            <a:normAutofit/>
          </a:bodyPr>
          <a:lstStyle/>
          <a:p>
            <a:pPr marL="0" indent="0" algn="ctr">
              <a:buNone/>
            </a:pPr>
            <a:r>
              <a:rPr lang="en-US" sz="5400" dirty="0" smtClean="0"/>
              <a:t>Demonstrate command of the conventions of standard English grammar and usage when writing or speaking. </a:t>
            </a:r>
          </a:p>
          <a:p>
            <a:pPr marL="0" indent="0" algn="ctr">
              <a:buNone/>
            </a:pPr>
            <a:r>
              <a:rPr lang="en-US" sz="4000" dirty="0" smtClean="0"/>
              <a:t>j) </a:t>
            </a:r>
            <a:r>
              <a:rPr lang="en-US" sz="4000" dirty="0"/>
              <a:t>Produce and expand complete simple and compound sentences in response to questions and prompts (declarative, interrogative, imperative, and exclamatory).</a:t>
            </a:r>
          </a:p>
        </p:txBody>
      </p:sp>
    </p:spTree>
    <p:extLst>
      <p:ext uri="{BB962C8B-B14F-4D97-AF65-F5344CB8AC3E}">
        <p14:creationId xmlns:p14="http://schemas.microsoft.com/office/powerpoint/2010/main" val="23196868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ELAGSE1L1</a:t>
            </a:r>
            <a:endParaRPr lang="en-US" dirty="0"/>
          </a:p>
        </p:txBody>
      </p:sp>
      <p:sp>
        <p:nvSpPr>
          <p:cNvPr id="3" name="Content Placeholder 2"/>
          <p:cNvSpPr>
            <a:spLocks noGrp="1"/>
          </p:cNvSpPr>
          <p:nvPr>
            <p:ph idx="1"/>
          </p:nvPr>
        </p:nvSpPr>
        <p:spPr>
          <a:xfrm>
            <a:off x="838200" y="1083212"/>
            <a:ext cx="10515600" cy="5556739"/>
          </a:xfrm>
        </p:spPr>
        <p:txBody>
          <a:bodyPr>
            <a:normAutofit/>
          </a:bodyPr>
          <a:lstStyle/>
          <a:p>
            <a:pPr marL="0" indent="0" algn="ctr">
              <a:buNone/>
            </a:pPr>
            <a:r>
              <a:rPr lang="en-US" sz="6000" dirty="0" smtClean="0"/>
              <a:t>Demonstrate command of the conventions of standard English grammar and usage when writing or speaking. </a:t>
            </a:r>
          </a:p>
          <a:p>
            <a:pPr marL="0" indent="0" algn="ctr">
              <a:buNone/>
            </a:pPr>
            <a:r>
              <a:rPr lang="en-US" sz="5400" dirty="0" smtClean="0"/>
              <a:t>k) </a:t>
            </a:r>
            <a:r>
              <a:rPr lang="en-US" sz="5400" dirty="0"/>
              <a:t>Print with appropriate spacing between words and sentences. </a:t>
            </a:r>
          </a:p>
        </p:txBody>
      </p:sp>
    </p:spTree>
    <p:extLst>
      <p:ext uri="{BB962C8B-B14F-4D97-AF65-F5344CB8AC3E}">
        <p14:creationId xmlns:p14="http://schemas.microsoft.com/office/powerpoint/2010/main" val="32654286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ELAGSE1L2 </a:t>
            </a:r>
            <a:endParaRPr lang="en-US" b="1" dirty="0"/>
          </a:p>
        </p:txBody>
      </p:sp>
      <p:sp>
        <p:nvSpPr>
          <p:cNvPr id="3" name="Content Placeholder 2"/>
          <p:cNvSpPr>
            <a:spLocks noGrp="1"/>
          </p:cNvSpPr>
          <p:nvPr>
            <p:ph idx="1"/>
          </p:nvPr>
        </p:nvSpPr>
        <p:spPr>
          <a:xfrm>
            <a:off x="675249" y="1065969"/>
            <a:ext cx="10819228" cy="5489575"/>
          </a:xfrm>
        </p:spPr>
        <p:txBody>
          <a:bodyPr>
            <a:noAutofit/>
          </a:bodyPr>
          <a:lstStyle/>
          <a:p>
            <a:pPr marL="0" indent="0">
              <a:buNone/>
            </a:pPr>
            <a:r>
              <a:rPr lang="en-US" sz="3600" dirty="0" smtClean="0"/>
              <a:t>Demonstrate command of the conventions of standard English capitalization, punctuation, and spelling when writing. </a:t>
            </a:r>
          </a:p>
          <a:p>
            <a:pPr marL="742950" indent="-742950">
              <a:buAutoNum type="alphaLcParenR"/>
            </a:pPr>
            <a:r>
              <a:rPr lang="en-US" sz="3100" dirty="0" smtClean="0"/>
              <a:t>Capitalize </a:t>
            </a:r>
            <a:r>
              <a:rPr lang="en-US" sz="3100" dirty="0"/>
              <a:t>dates and names of people. </a:t>
            </a:r>
            <a:endParaRPr lang="en-US" sz="3100" dirty="0" smtClean="0"/>
          </a:p>
          <a:p>
            <a:pPr marL="742950" indent="-742950">
              <a:buAutoNum type="alphaLcParenR"/>
            </a:pPr>
            <a:r>
              <a:rPr lang="en-US" sz="3100" dirty="0" smtClean="0"/>
              <a:t>Use </a:t>
            </a:r>
            <a:r>
              <a:rPr lang="en-US" sz="3100" dirty="0"/>
              <a:t>end punctuation for sentences. </a:t>
            </a:r>
            <a:endParaRPr lang="en-US" sz="3100" dirty="0" smtClean="0"/>
          </a:p>
          <a:p>
            <a:pPr marL="742950" indent="-742950">
              <a:buAutoNum type="alphaLcParenR"/>
            </a:pPr>
            <a:r>
              <a:rPr lang="en-US" sz="3100" dirty="0" smtClean="0"/>
              <a:t>Use </a:t>
            </a:r>
            <a:r>
              <a:rPr lang="en-US" sz="3100" dirty="0"/>
              <a:t>commas in dates and to separate single words in a series. </a:t>
            </a:r>
            <a:endParaRPr lang="en-US" sz="3100" dirty="0" smtClean="0"/>
          </a:p>
          <a:p>
            <a:pPr marL="742950" indent="-742950">
              <a:buAutoNum type="alphaLcParenR"/>
            </a:pPr>
            <a:r>
              <a:rPr lang="en-US" sz="3100" dirty="0" smtClean="0"/>
              <a:t>Use </a:t>
            </a:r>
            <a:r>
              <a:rPr lang="en-US" sz="3100" dirty="0"/>
              <a:t>conventional spelling for words with common spelling patterns and for frequently occurring irregular words. </a:t>
            </a:r>
            <a:endParaRPr lang="en-US" sz="3100" dirty="0" smtClean="0"/>
          </a:p>
          <a:p>
            <a:pPr marL="742950" indent="-742950">
              <a:buAutoNum type="alphaLcParenR"/>
            </a:pPr>
            <a:r>
              <a:rPr lang="en-US" sz="3100" dirty="0" smtClean="0"/>
              <a:t>Spell </a:t>
            </a:r>
            <a:r>
              <a:rPr lang="en-US" sz="3100" dirty="0"/>
              <a:t>untaught words phonetically, drawing on phonemic awareness and spelling conventions.</a:t>
            </a:r>
          </a:p>
        </p:txBody>
      </p:sp>
    </p:spTree>
    <p:extLst>
      <p:ext uri="{BB962C8B-B14F-4D97-AF65-F5344CB8AC3E}">
        <p14:creationId xmlns:p14="http://schemas.microsoft.com/office/powerpoint/2010/main" val="42172091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6600" dirty="0"/>
          </a:p>
        </p:txBody>
      </p:sp>
      <p:sp>
        <p:nvSpPr>
          <p:cNvPr id="5" name="Subtitle 4"/>
          <p:cNvSpPr>
            <a:spLocks noGrp="1"/>
          </p:cNvSpPr>
          <p:nvPr>
            <p:ph type="subTitle" idx="1"/>
          </p:nvPr>
        </p:nvSpPr>
        <p:spPr>
          <a:xfrm>
            <a:off x="1524000" y="3602037"/>
            <a:ext cx="9144000" cy="2109445"/>
          </a:xfrm>
        </p:spPr>
        <p:txBody>
          <a:bodyPr>
            <a:noAutofit/>
          </a:bodyPr>
          <a:lstStyle/>
          <a:p>
            <a:r>
              <a:rPr lang="en-US" sz="6600" dirty="0" smtClean="0"/>
              <a:t>Vocabulary Acquisition and Use</a:t>
            </a:r>
            <a:endParaRPr lang="en-US" sz="6600" dirty="0"/>
          </a:p>
        </p:txBody>
      </p:sp>
    </p:spTree>
    <p:extLst>
      <p:ext uri="{BB962C8B-B14F-4D97-AF65-F5344CB8AC3E}">
        <p14:creationId xmlns:p14="http://schemas.microsoft.com/office/powerpoint/2010/main" val="24602697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ELAGSE1L4</a:t>
            </a:r>
            <a:r>
              <a:rPr lang="en-US" dirty="0" smtClean="0"/>
              <a:t> </a:t>
            </a:r>
            <a:endParaRPr lang="en-US" dirty="0"/>
          </a:p>
        </p:txBody>
      </p:sp>
      <p:sp>
        <p:nvSpPr>
          <p:cNvPr id="3" name="Content Placeholder 2"/>
          <p:cNvSpPr>
            <a:spLocks noGrp="1"/>
          </p:cNvSpPr>
          <p:nvPr>
            <p:ph idx="1"/>
          </p:nvPr>
        </p:nvSpPr>
        <p:spPr>
          <a:xfrm>
            <a:off x="936674" y="1150375"/>
            <a:ext cx="10515600" cy="5405170"/>
          </a:xfrm>
        </p:spPr>
        <p:txBody>
          <a:bodyPr>
            <a:noAutofit/>
          </a:bodyPr>
          <a:lstStyle/>
          <a:p>
            <a:pPr marL="0" indent="0" algn="ctr">
              <a:buNone/>
            </a:pPr>
            <a:r>
              <a:rPr lang="en-US" sz="4800" dirty="0"/>
              <a:t>Determine or clarify the meaning of unknown and multiple-meaning words and phrases based on grade 1 reading and content, choosing flexibly from an array of strategies. </a:t>
            </a:r>
            <a:endParaRPr lang="en-US" sz="4800" dirty="0" smtClean="0"/>
          </a:p>
          <a:p>
            <a:pPr marL="0" indent="0" algn="ctr">
              <a:buNone/>
            </a:pPr>
            <a:r>
              <a:rPr lang="en-US" sz="4400" dirty="0" smtClean="0"/>
              <a:t>a) </a:t>
            </a:r>
            <a:r>
              <a:rPr lang="en-US" sz="4400" dirty="0"/>
              <a:t>Use sentence-level context as a clue to the meaning of a word or phrase.</a:t>
            </a:r>
          </a:p>
        </p:txBody>
      </p:sp>
    </p:spTree>
    <p:extLst>
      <p:ext uri="{BB962C8B-B14F-4D97-AF65-F5344CB8AC3E}">
        <p14:creationId xmlns:p14="http://schemas.microsoft.com/office/powerpoint/2010/main" val="26900656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ELAGSE1L4</a:t>
            </a:r>
            <a:endParaRPr lang="en-US" b="1" dirty="0"/>
          </a:p>
        </p:txBody>
      </p:sp>
      <p:sp>
        <p:nvSpPr>
          <p:cNvPr id="3" name="Content Placeholder 2"/>
          <p:cNvSpPr>
            <a:spLocks noGrp="1"/>
          </p:cNvSpPr>
          <p:nvPr>
            <p:ph idx="1"/>
          </p:nvPr>
        </p:nvSpPr>
        <p:spPr>
          <a:xfrm>
            <a:off x="838200" y="1333255"/>
            <a:ext cx="10515600" cy="5011274"/>
          </a:xfrm>
        </p:spPr>
        <p:txBody>
          <a:bodyPr>
            <a:noAutofit/>
          </a:bodyPr>
          <a:lstStyle/>
          <a:p>
            <a:pPr marL="0" indent="0" algn="ctr">
              <a:buNone/>
            </a:pPr>
            <a:r>
              <a:rPr lang="en-US" sz="4400" dirty="0"/>
              <a:t>Determine or clarify the meaning of unknown and multiple-meaning words and phrases based on grade 1 reading and content, choosing flexibly from an array of strategies. </a:t>
            </a:r>
            <a:endParaRPr lang="en-US" sz="4400" dirty="0" smtClean="0"/>
          </a:p>
          <a:p>
            <a:pPr marL="0" indent="0" algn="ctr">
              <a:buNone/>
            </a:pPr>
            <a:r>
              <a:rPr lang="en-US" sz="4400" dirty="0" smtClean="0"/>
              <a:t>b) </a:t>
            </a:r>
            <a:r>
              <a:rPr lang="en-US" sz="4400" dirty="0"/>
              <a:t>Use frequently occurring affixes as a clue to the meaning of a word.</a:t>
            </a:r>
          </a:p>
        </p:txBody>
      </p:sp>
    </p:spTree>
    <p:extLst>
      <p:ext uri="{BB962C8B-B14F-4D97-AF65-F5344CB8AC3E}">
        <p14:creationId xmlns:p14="http://schemas.microsoft.com/office/powerpoint/2010/main" val="25027027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ELAGSE1L4</a:t>
            </a:r>
            <a:endParaRPr lang="en-US" b="1" dirty="0"/>
          </a:p>
        </p:txBody>
      </p:sp>
      <p:sp>
        <p:nvSpPr>
          <p:cNvPr id="3" name="Content Placeholder 2"/>
          <p:cNvSpPr>
            <a:spLocks noGrp="1"/>
          </p:cNvSpPr>
          <p:nvPr>
            <p:ph idx="1"/>
          </p:nvPr>
        </p:nvSpPr>
        <p:spPr>
          <a:xfrm>
            <a:off x="838200" y="1333255"/>
            <a:ext cx="10515600" cy="5011274"/>
          </a:xfrm>
        </p:spPr>
        <p:txBody>
          <a:bodyPr>
            <a:noAutofit/>
          </a:bodyPr>
          <a:lstStyle/>
          <a:p>
            <a:pPr marL="0" indent="0" algn="ctr">
              <a:buNone/>
            </a:pPr>
            <a:r>
              <a:rPr lang="en-US" sz="4400" dirty="0"/>
              <a:t>Determine or clarify the meaning of unknown and multiple-meaning words and phrases based on grade 1 reading and content, choosing flexibly from an array of strategies. </a:t>
            </a:r>
            <a:endParaRPr lang="en-US" sz="4400" dirty="0" smtClean="0"/>
          </a:p>
          <a:p>
            <a:pPr marL="0" indent="0" algn="ctr">
              <a:buNone/>
            </a:pPr>
            <a:r>
              <a:rPr lang="en-US" sz="4400" dirty="0" smtClean="0"/>
              <a:t>c) </a:t>
            </a:r>
            <a:r>
              <a:rPr lang="en-US" sz="4400" dirty="0"/>
              <a:t>Identify frequently occurring root words (e.g., look) and their inflectional forms (e.g., looks, looked, looking).</a:t>
            </a:r>
          </a:p>
        </p:txBody>
      </p:sp>
    </p:spTree>
    <p:extLst>
      <p:ext uri="{BB962C8B-B14F-4D97-AF65-F5344CB8AC3E}">
        <p14:creationId xmlns:p14="http://schemas.microsoft.com/office/powerpoint/2010/main" val="2040890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ELAGSE1RL5</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a:t>Explain major difference between texts that tell stories and texts that give information. </a:t>
            </a:r>
          </a:p>
        </p:txBody>
      </p:sp>
    </p:spTree>
    <p:extLst>
      <p:ext uri="{BB962C8B-B14F-4D97-AF65-F5344CB8AC3E}">
        <p14:creationId xmlns:p14="http://schemas.microsoft.com/office/powerpoint/2010/main" val="14709959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4448"/>
            <a:ext cx="10515600" cy="1325563"/>
          </a:xfrm>
        </p:spPr>
        <p:txBody>
          <a:bodyPr/>
          <a:lstStyle/>
          <a:p>
            <a:pPr algn="ctr"/>
            <a:r>
              <a:rPr lang="en-US" b="1" dirty="0" smtClean="0"/>
              <a:t>ELAGSE1L5</a:t>
            </a:r>
            <a:endParaRPr lang="en-US" b="1" dirty="0"/>
          </a:p>
        </p:txBody>
      </p:sp>
      <p:sp>
        <p:nvSpPr>
          <p:cNvPr id="3" name="Content Placeholder 2"/>
          <p:cNvSpPr>
            <a:spLocks noGrp="1"/>
          </p:cNvSpPr>
          <p:nvPr>
            <p:ph idx="1"/>
          </p:nvPr>
        </p:nvSpPr>
        <p:spPr>
          <a:xfrm>
            <a:off x="661182" y="1252025"/>
            <a:ext cx="10846190" cy="5275384"/>
          </a:xfrm>
        </p:spPr>
        <p:txBody>
          <a:bodyPr>
            <a:noAutofit/>
          </a:bodyPr>
          <a:lstStyle/>
          <a:p>
            <a:pPr marL="0" indent="0" algn="ctr">
              <a:buNone/>
            </a:pPr>
            <a:r>
              <a:rPr lang="en-US" sz="5400" dirty="0"/>
              <a:t>With guidance and support from adults, demonstrate understanding of word relationships and nuances in word meanings. </a:t>
            </a:r>
            <a:endParaRPr lang="en-US" sz="5400" dirty="0" smtClean="0"/>
          </a:p>
          <a:p>
            <a:pPr marL="0" indent="0" algn="ctr">
              <a:buNone/>
            </a:pPr>
            <a:r>
              <a:rPr lang="en-US" sz="5400" dirty="0" smtClean="0"/>
              <a:t>a) </a:t>
            </a:r>
            <a:r>
              <a:rPr lang="en-US" sz="5400" dirty="0"/>
              <a:t>Sort words into categories (e.g., colors, clothing) to gain a sense of the concepts the categories represent.</a:t>
            </a:r>
          </a:p>
        </p:txBody>
      </p:sp>
    </p:spTree>
    <p:extLst>
      <p:ext uri="{BB962C8B-B14F-4D97-AF65-F5344CB8AC3E}">
        <p14:creationId xmlns:p14="http://schemas.microsoft.com/office/powerpoint/2010/main" val="285193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ELAGSE1L5</a:t>
            </a:r>
            <a:endParaRPr lang="en-US" dirty="0"/>
          </a:p>
        </p:txBody>
      </p:sp>
      <p:sp>
        <p:nvSpPr>
          <p:cNvPr id="3" name="Content Placeholder 2"/>
          <p:cNvSpPr>
            <a:spLocks noGrp="1"/>
          </p:cNvSpPr>
          <p:nvPr>
            <p:ph idx="1"/>
          </p:nvPr>
        </p:nvSpPr>
        <p:spPr>
          <a:xfrm>
            <a:off x="838200" y="1209822"/>
            <a:ext cx="10515600" cy="5303520"/>
          </a:xfrm>
        </p:spPr>
        <p:txBody>
          <a:bodyPr>
            <a:noAutofit/>
          </a:bodyPr>
          <a:lstStyle/>
          <a:p>
            <a:pPr marL="0" indent="0" algn="ctr">
              <a:buNone/>
            </a:pPr>
            <a:r>
              <a:rPr lang="en-US" sz="5400" dirty="0"/>
              <a:t>With guidance and support from adults, demonstrate understanding of word relationships and nuances in word meanings. </a:t>
            </a:r>
            <a:endParaRPr lang="en-US" sz="5400" dirty="0" smtClean="0"/>
          </a:p>
          <a:p>
            <a:pPr marL="0" indent="0" algn="ctr">
              <a:buNone/>
            </a:pPr>
            <a:r>
              <a:rPr lang="en-US" sz="4400" dirty="0" smtClean="0"/>
              <a:t>b) Define </a:t>
            </a:r>
            <a:r>
              <a:rPr lang="en-US" sz="4400" dirty="0"/>
              <a:t>words by category and by one or more key attributes (e.g., a duck is a bird that swims; a tiger is a large cat with stripes).</a:t>
            </a:r>
          </a:p>
        </p:txBody>
      </p:sp>
    </p:spTree>
    <p:extLst>
      <p:ext uri="{BB962C8B-B14F-4D97-AF65-F5344CB8AC3E}">
        <p14:creationId xmlns:p14="http://schemas.microsoft.com/office/powerpoint/2010/main" val="23414088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77"/>
            <a:ext cx="10515600" cy="1325563"/>
          </a:xfrm>
        </p:spPr>
        <p:txBody>
          <a:bodyPr/>
          <a:lstStyle/>
          <a:p>
            <a:pPr algn="ctr"/>
            <a:r>
              <a:rPr lang="en-US" b="1" dirty="0" smtClean="0"/>
              <a:t>ELAGSE1L5</a:t>
            </a:r>
            <a:endParaRPr lang="en-US" dirty="0"/>
          </a:p>
        </p:txBody>
      </p:sp>
      <p:sp>
        <p:nvSpPr>
          <p:cNvPr id="3" name="Content Placeholder 2"/>
          <p:cNvSpPr>
            <a:spLocks noGrp="1"/>
          </p:cNvSpPr>
          <p:nvPr>
            <p:ph idx="1"/>
          </p:nvPr>
        </p:nvSpPr>
        <p:spPr>
          <a:xfrm>
            <a:off x="838200" y="1322363"/>
            <a:ext cx="10515600" cy="5303520"/>
          </a:xfrm>
        </p:spPr>
        <p:txBody>
          <a:bodyPr>
            <a:noAutofit/>
          </a:bodyPr>
          <a:lstStyle/>
          <a:p>
            <a:pPr marL="0" indent="0" algn="ctr">
              <a:buNone/>
            </a:pPr>
            <a:r>
              <a:rPr lang="en-US" sz="5400" dirty="0"/>
              <a:t>With guidance and support from adults, demonstrate understanding of word relationships and nuances in word meanings. </a:t>
            </a:r>
            <a:endParaRPr lang="en-US" sz="5400" dirty="0" smtClean="0"/>
          </a:p>
          <a:p>
            <a:pPr marL="0" indent="0" algn="ctr">
              <a:buNone/>
            </a:pPr>
            <a:r>
              <a:rPr lang="en-US" sz="5200" dirty="0" smtClean="0"/>
              <a:t>c) </a:t>
            </a:r>
            <a:r>
              <a:rPr lang="en-US" sz="5200" dirty="0"/>
              <a:t>Identify real-life connections between words and their use (e.g., note places at home that are cozy).</a:t>
            </a:r>
          </a:p>
        </p:txBody>
      </p:sp>
    </p:spTree>
    <p:extLst>
      <p:ext uri="{BB962C8B-B14F-4D97-AF65-F5344CB8AC3E}">
        <p14:creationId xmlns:p14="http://schemas.microsoft.com/office/powerpoint/2010/main" val="29594360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78"/>
            <a:ext cx="10515600" cy="1325563"/>
          </a:xfrm>
        </p:spPr>
        <p:txBody>
          <a:bodyPr/>
          <a:lstStyle/>
          <a:p>
            <a:pPr algn="ctr"/>
            <a:r>
              <a:rPr lang="en-US" b="1" dirty="0" smtClean="0"/>
              <a:t>ELAGSE1L5</a:t>
            </a:r>
            <a:endParaRPr lang="en-US" dirty="0"/>
          </a:p>
        </p:txBody>
      </p:sp>
      <p:sp>
        <p:nvSpPr>
          <p:cNvPr id="3" name="Content Placeholder 2"/>
          <p:cNvSpPr>
            <a:spLocks noGrp="1"/>
          </p:cNvSpPr>
          <p:nvPr>
            <p:ph idx="1"/>
          </p:nvPr>
        </p:nvSpPr>
        <p:spPr>
          <a:xfrm>
            <a:off x="838200" y="1223889"/>
            <a:ext cx="10515600" cy="5205046"/>
          </a:xfrm>
        </p:spPr>
        <p:txBody>
          <a:bodyPr>
            <a:noAutofit/>
          </a:bodyPr>
          <a:lstStyle/>
          <a:p>
            <a:pPr marL="0" indent="0" algn="ctr">
              <a:buNone/>
            </a:pPr>
            <a:r>
              <a:rPr lang="en-US" sz="4800" dirty="0"/>
              <a:t>With guidance and support from adults, demonstrate understanding of word relationships and nuances in word meanings. </a:t>
            </a:r>
          </a:p>
          <a:p>
            <a:pPr marL="0" indent="0" algn="ctr">
              <a:buNone/>
            </a:pPr>
            <a:r>
              <a:rPr lang="en-US" sz="3600" dirty="0" smtClean="0"/>
              <a:t>d) </a:t>
            </a:r>
            <a:r>
              <a:rPr lang="en-US" sz="3600" dirty="0"/>
              <a:t>Distinguish shades of meaning among verbs differing in manner (e.g., look, peek, glance, stare, glare, scowl) and adjectives differing in intensity (e.g., large, gigantic) by defining or choosing them or by acting out the meanings. </a:t>
            </a:r>
          </a:p>
        </p:txBody>
      </p:sp>
    </p:spTree>
    <p:extLst>
      <p:ext uri="{BB962C8B-B14F-4D97-AF65-F5344CB8AC3E}">
        <p14:creationId xmlns:p14="http://schemas.microsoft.com/office/powerpoint/2010/main" val="230995523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ELAGSE1L6</a:t>
            </a:r>
            <a:endParaRPr lang="en-US" dirty="0"/>
          </a:p>
        </p:txBody>
      </p:sp>
      <p:sp>
        <p:nvSpPr>
          <p:cNvPr id="3" name="Content Placeholder 2"/>
          <p:cNvSpPr>
            <a:spLocks noGrp="1"/>
          </p:cNvSpPr>
          <p:nvPr>
            <p:ph idx="1"/>
          </p:nvPr>
        </p:nvSpPr>
        <p:spPr>
          <a:xfrm>
            <a:off x="838200" y="1519310"/>
            <a:ext cx="10515600" cy="4797083"/>
          </a:xfrm>
        </p:spPr>
        <p:txBody>
          <a:bodyPr>
            <a:noAutofit/>
          </a:bodyPr>
          <a:lstStyle/>
          <a:p>
            <a:pPr marL="0" indent="0" algn="ctr">
              <a:buNone/>
            </a:pPr>
            <a:r>
              <a:rPr lang="en-US" sz="4800" dirty="0"/>
              <a:t>Use words and phrases acquired through conversations, reading and being read to, and responding to texts, including using frequently occurring conjunctions to signal simple relationships (e.g., I named my hamster </a:t>
            </a:r>
            <a:r>
              <a:rPr lang="en-US" sz="4800" dirty="0" err="1"/>
              <a:t>Nibblet</a:t>
            </a:r>
            <a:r>
              <a:rPr lang="en-US" sz="4800" dirty="0"/>
              <a:t> because she nibbles too much because she likes that).</a:t>
            </a:r>
          </a:p>
        </p:txBody>
      </p:sp>
    </p:spTree>
    <p:extLst>
      <p:ext uri="{BB962C8B-B14F-4D97-AF65-F5344CB8AC3E}">
        <p14:creationId xmlns:p14="http://schemas.microsoft.com/office/powerpoint/2010/main" val="1319442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ELAGSE1RL6</a:t>
            </a:r>
            <a:endParaRPr lang="en-US" b="1" dirty="0"/>
          </a:p>
        </p:txBody>
      </p:sp>
      <p:sp>
        <p:nvSpPr>
          <p:cNvPr id="3" name="Content Placeholder 2"/>
          <p:cNvSpPr>
            <a:spLocks noGrp="1"/>
          </p:cNvSpPr>
          <p:nvPr>
            <p:ph idx="1"/>
          </p:nvPr>
        </p:nvSpPr>
        <p:spPr>
          <a:xfrm>
            <a:off x="838200" y="1493949"/>
            <a:ext cx="10515600" cy="4683014"/>
          </a:xfrm>
        </p:spPr>
        <p:txBody>
          <a:bodyPr>
            <a:noAutofit/>
          </a:bodyPr>
          <a:lstStyle/>
          <a:p>
            <a:pPr marL="0" indent="0" algn="ctr">
              <a:buNone/>
            </a:pPr>
            <a:r>
              <a:rPr lang="en-US" sz="6600" dirty="0"/>
              <a:t>Identify who is telling the story at various points in a text.</a:t>
            </a:r>
          </a:p>
        </p:txBody>
      </p:sp>
    </p:spTree>
    <p:extLst>
      <p:ext uri="{BB962C8B-B14F-4D97-AF65-F5344CB8AC3E}">
        <p14:creationId xmlns:p14="http://schemas.microsoft.com/office/powerpoint/2010/main" val="1457562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TotalTime>
  <Words>2100</Words>
  <Application>Microsoft Office PowerPoint</Application>
  <PresentationFormat>Widescreen</PresentationFormat>
  <Paragraphs>210</Paragraphs>
  <Slides>84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84</vt:i4>
      </vt:variant>
    </vt:vector>
  </HeadingPairs>
  <TitlesOfParts>
    <vt:vector size="88" baseType="lpstr">
      <vt:lpstr>Arial</vt:lpstr>
      <vt:lpstr>Calibri</vt:lpstr>
      <vt:lpstr>Calibri Light</vt:lpstr>
      <vt:lpstr>Office Theme</vt:lpstr>
      <vt:lpstr>First Grade  ELA</vt:lpstr>
      <vt:lpstr>Reading Literary</vt:lpstr>
      <vt:lpstr>ELAGSE1RL1</vt:lpstr>
      <vt:lpstr>ELAGSE1RL2</vt:lpstr>
      <vt:lpstr>ELAGSE1RL3</vt:lpstr>
      <vt:lpstr>Reading Literary</vt:lpstr>
      <vt:lpstr>ELAGSE1RL4</vt:lpstr>
      <vt:lpstr>ELAGSE1RL5</vt:lpstr>
      <vt:lpstr>ELAGSE1RL6</vt:lpstr>
      <vt:lpstr>Reading Literary</vt:lpstr>
      <vt:lpstr>ELAGSE1RL7 </vt:lpstr>
      <vt:lpstr>ELAGSE1RL9 </vt:lpstr>
      <vt:lpstr>Reading Literary</vt:lpstr>
      <vt:lpstr>ELAGSE1RL10 </vt:lpstr>
      <vt:lpstr>Reading Informational</vt:lpstr>
      <vt:lpstr>ELAGSE1RI1 </vt:lpstr>
      <vt:lpstr>ELAGSE1RI2</vt:lpstr>
      <vt:lpstr>ELAGSE1RI3 </vt:lpstr>
      <vt:lpstr>Reading Informational</vt:lpstr>
      <vt:lpstr>ELAGSE1RI4 </vt:lpstr>
      <vt:lpstr>ELAGSE1RI5</vt:lpstr>
      <vt:lpstr>ELAGSE1RI6</vt:lpstr>
      <vt:lpstr>Reading Informational</vt:lpstr>
      <vt:lpstr>ELAGSE1RI7</vt:lpstr>
      <vt:lpstr>ELAGSE1RI8 </vt:lpstr>
      <vt:lpstr>ELAGSE1RI9</vt:lpstr>
      <vt:lpstr>Reading Informational</vt:lpstr>
      <vt:lpstr>ELAGSE1RI10 </vt:lpstr>
      <vt:lpstr>Reading Foundation </vt:lpstr>
      <vt:lpstr>ELAGSE1RF1</vt:lpstr>
      <vt:lpstr>Reading Foundation </vt:lpstr>
      <vt:lpstr>ELAGSE1RF2</vt:lpstr>
      <vt:lpstr>ELAGSE1RF2</vt:lpstr>
      <vt:lpstr>ELAGSE1RF2</vt:lpstr>
      <vt:lpstr>ELAGSE1RF2</vt:lpstr>
      <vt:lpstr>Reading Foundation </vt:lpstr>
      <vt:lpstr>ELAGSE1RF3</vt:lpstr>
      <vt:lpstr>ELAGSE1RF3</vt:lpstr>
      <vt:lpstr>ELAGSE1RF3</vt:lpstr>
      <vt:lpstr>ELAGSE1RF3</vt:lpstr>
      <vt:lpstr>ELAGSE1RF3</vt:lpstr>
      <vt:lpstr>ELAGSE1RF3</vt:lpstr>
      <vt:lpstr>Reading Foundation </vt:lpstr>
      <vt:lpstr>ELAGSE1RF4 </vt:lpstr>
      <vt:lpstr>Writing</vt:lpstr>
      <vt:lpstr>ELAGSE1W1 </vt:lpstr>
      <vt:lpstr>ELAGSE1W2 </vt:lpstr>
      <vt:lpstr>ELAGSE1W3</vt:lpstr>
      <vt:lpstr>Writing</vt:lpstr>
      <vt:lpstr>ELAGSE1W5 </vt:lpstr>
      <vt:lpstr>ELAGSE1W6</vt:lpstr>
      <vt:lpstr>Writing</vt:lpstr>
      <vt:lpstr>ELAGSE1W7 </vt:lpstr>
      <vt:lpstr>ELAGSE1W8 </vt:lpstr>
      <vt:lpstr>Speaking and Listening</vt:lpstr>
      <vt:lpstr>ELAGSE1SL1 </vt:lpstr>
      <vt:lpstr>ELAGSE1SL2 </vt:lpstr>
      <vt:lpstr>ELAGSE1SL3</vt:lpstr>
      <vt:lpstr>Speaking and Listening</vt:lpstr>
      <vt:lpstr>ELAGSE1SL4</vt:lpstr>
      <vt:lpstr>ELAGSE1SL5 </vt:lpstr>
      <vt:lpstr>ELAGSE1SL6</vt:lpstr>
      <vt:lpstr>Language</vt:lpstr>
      <vt:lpstr>ELAGSE1L1</vt:lpstr>
      <vt:lpstr>ELAGSE1L1</vt:lpstr>
      <vt:lpstr>ELAGSE1L1</vt:lpstr>
      <vt:lpstr>ELAGSE1L1</vt:lpstr>
      <vt:lpstr>ELAGSE1L1</vt:lpstr>
      <vt:lpstr>ELAGSE1L1</vt:lpstr>
      <vt:lpstr>ELAGSE1L1</vt:lpstr>
      <vt:lpstr>ELAGSE1L1</vt:lpstr>
      <vt:lpstr>ELAGSE1L1</vt:lpstr>
      <vt:lpstr>ELAGSE1L1</vt:lpstr>
      <vt:lpstr>ELAGSE1L1</vt:lpstr>
      <vt:lpstr>ELAGSE1L2 </vt:lpstr>
      <vt:lpstr>Language</vt:lpstr>
      <vt:lpstr>ELAGSE1L4 </vt:lpstr>
      <vt:lpstr>ELAGSE1L4</vt:lpstr>
      <vt:lpstr>ELAGSE1L4</vt:lpstr>
      <vt:lpstr>ELAGSE1L5</vt:lpstr>
      <vt:lpstr>ELAGSE1L5</vt:lpstr>
      <vt:lpstr>ELAGSE1L5</vt:lpstr>
      <vt:lpstr>ELAGSE1L5</vt:lpstr>
      <vt:lpstr>ELAGSE1L6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Kindergarten ELA</dc:title>
  <dc:creator>Rainer, Becky</dc:creator>
  <cp:lastModifiedBy>Rainer, Becky</cp:lastModifiedBy>
  <cp:revision>89</cp:revision>
  <dcterms:created xsi:type="dcterms:W3CDTF">2015-05-14T12:49:55Z</dcterms:created>
  <dcterms:modified xsi:type="dcterms:W3CDTF">2015-05-14T19:09:39Z</dcterms:modified>
</cp:coreProperties>
</file>